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1"/>
  </p:sldMasterIdLst>
  <p:handoutMasterIdLst>
    <p:handoutMasterId r:id="rId15"/>
  </p:handoutMasterIdLst>
  <p:sldIdLst>
    <p:sldId id="256" r:id="rId2"/>
    <p:sldId id="284" r:id="rId3"/>
    <p:sldId id="257" r:id="rId4"/>
    <p:sldId id="288" r:id="rId5"/>
    <p:sldId id="289" r:id="rId6"/>
    <p:sldId id="290" r:id="rId7"/>
    <p:sldId id="285" r:id="rId8"/>
    <p:sldId id="283" r:id="rId9"/>
    <p:sldId id="282" r:id="rId10"/>
    <p:sldId id="272" r:id="rId11"/>
    <p:sldId id="276" r:id="rId12"/>
    <p:sldId id="279" r:id="rId13"/>
    <p:sldId id="277" r:id="rId14"/>
  </p:sldIdLst>
  <p:sldSz cx="12192000" cy="6858000"/>
  <p:notesSz cx="9947275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95" autoAdjust="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486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4487" y="0"/>
            <a:ext cx="4310486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4C647-73FD-4351-8479-634B1ABD5118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10486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4487" y="6513910"/>
            <a:ext cx="4310486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7D347-CB8B-4636-B69C-044736909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654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4227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248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580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3734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5949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410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0122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85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029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7384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509A250-FF31-4206-8172-F9D3106AACB1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6353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2481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ctrTitle"/>
          </p:nvPr>
        </p:nvSpPr>
        <p:spPr>
          <a:xfrm>
            <a:off x="1130710" y="1858018"/>
            <a:ext cx="11061290" cy="25965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«Финансовое мошенничество»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48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6942" y="1137410"/>
            <a:ext cx="9987948" cy="674138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НЕ СТАТЬ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ЖЕРТВОЙ МОШЕННИКОВ?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7313" y="2165229"/>
            <a:ext cx="9972136" cy="3597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 </a:t>
            </a:r>
            <a:endParaRPr lang="ru-RU" b="1" dirty="0" smtClean="0"/>
          </a:p>
          <a:p>
            <a:pPr marL="0" indent="0" algn="ctr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 — </a:t>
            </a:r>
            <a:r>
              <a:rPr lang="ru-RU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торопитесь,</a:t>
            </a:r>
          </a:p>
          <a:p>
            <a:pPr marL="0" indent="0" algn="ctr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проверяйте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информацию!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127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0975" y="804519"/>
            <a:ext cx="9603275" cy="1049235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НЕ СТАТЬ ЖЕРТВОЙ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МОШЕННИКОВ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853754"/>
            <a:ext cx="5136525" cy="3867483"/>
          </a:xfrm>
        </p:spPr>
        <p:txBody>
          <a:bodyPr>
            <a:noAutofit/>
          </a:bodyPr>
          <a:lstStyle/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любым вопросам о картах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счетах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сами звоните на горячую линию своего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вам сообщают, будто что-то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случилось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родственниками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срочно свяжитесь с ними напрямую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Никому не сообщайте и не вводите на сомнительных сайтах личные данные (из паспорта и других документов) и полные данные карты, включая три цифры с оборота и срок ее действия;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657116" y="1853754"/>
            <a:ext cx="507480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переходите по ссылкам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незнакомцев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перезванивайте 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неизвестным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номерам.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Расскажите родственникам</a:t>
            </a:r>
          </a:p>
          <a:p>
            <a:pPr lvl="0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знакомым об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этих</a:t>
            </a:r>
          </a:p>
          <a:p>
            <a:pPr lvl="0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простых правилах!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9101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1614" y="990759"/>
            <a:ext cx="9601196" cy="1303867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СПИСАЛИ ДЕНЬГИ. ЧТО ДЕЛАТЬ?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2165230"/>
            <a:ext cx="8229600" cy="403716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/>
              <a:t> 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Позвоните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банк и заблокируйте карту.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Запросите выписку по счету и напишите заявление о несогласии с операцией.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Обратитесь в полицию.</a:t>
            </a:r>
          </a:p>
          <a:p>
            <a:pPr marL="0" indent="0" algn="ctr">
              <a:buNone/>
            </a:pPr>
            <a:endParaRPr lang="ru-RU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6043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808038"/>
            <a:ext cx="12192000" cy="3772588"/>
          </a:xfrm>
        </p:spPr>
        <p:txBody>
          <a:bodyPr>
            <a:normAutofit/>
          </a:bodyPr>
          <a:lstStyle/>
          <a:p>
            <a:pPr algn="ctr"/>
            <a:r>
              <a:rPr lang="ru-RU" sz="5000" dirty="0" smtClean="0"/>
              <a:t/>
            </a:r>
            <a:br>
              <a:rPr lang="ru-RU" sz="5000" dirty="0" smtClean="0"/>
            </a:br>
            <a:r>
              <a:rPr lang="ru-RU" sz="5000" dirty="0"/>
              <a:t/>
            </a:r>
            <a:br>
              <a:rPr lang="ru-RU" sz="5000" dirty="0"/>
            </a:br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endParaRPr lang="ru-RU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9206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ФИНАНСОВОГО МОШЕННИЧЕСТВА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3000" dirty="0" smtClean="0">
              <a:latin typeface="Times New Roman" panose="02020603050405020304" pitchFamily="18" charset="0"/>
              <a:ea typeface="Calibri Light" charset="0"/>
              <a:cs typeface="Times New Roman" panose="02020603050405020304" pitchFamily="18" charset="0"/>
            </a:endParaRPr>
          </a:p>
          <a:p>
            <a:pPr algn="ctr"/>
            <a:r>
              <a:rPr lang="ru-RU" sz="3000" dirty="0" smtClean="0">
                <a:latin typeface="Times New Roman" panose="02020603050405020304" pitchFamily="18" charset="0"/>
                <a:ea typeface="Calibri Light" charset="0"/>
                <a:cs typeface="Times New Roman" panose="02020603050405020304" pitchFamily="18" charset="0"/>
              </a:rPr>
              <a:t>КИБЕРМОШЕННИЧЕСТВО</a:t>
            </a:r>
          </a:p>
          <a:p>
            <a:pPr algn="ctr"/>
            <a:endParaRPr lang="ru-RU" sz="3000" dirty="0">
              <a:latin typeface="Times New Roman" panose="02020603050405020304" pitchFamily="18" charset="0"/>
              <a:ea typeface="Calibri Light" charset="0"/>
              <a:cs typeface="Times New Roman" panose="02020603050405020304" pitchFamily="18" charset="0"/>
            </a:endParaRPr>
          </a:p>
          <a:p>
            <a:pPr algn="ctr"/>
            <a:r>
              <a:rPr lang="ru-RU" sz="3000" dirty="0" smtClean="0">
                <a:latin typeface="Times New Roman" panose="02020603050405020304" pitchFamily="18" charset="0"/>
                <a:ea typeface="Calibri Light" charset="0"/>
                <a:cs typeface="Times New Roman" panose="02020603050405020304" pitchFamily="18" charset="0"/>
              </a:rPr>
              <a:t>ТЕЛЕФОННОЕ МОШЕННИЧЕСТВО</a:t>
            </a:r>
            <a:endParaRPr lang="ru" sz="3000" dirty="0">
              <a:latin typeface="Times New Roman" panose="02020603050405020304" pitchFamily="18" charset="0"/>
              <a:ea typeface="Calibri Light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92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Calibri Light" charset="0"/>
                <a:cs typeface="Times New Roman" panose="02020603050405020304" pitchFamily="18" charset="0"/>
              </a:rPr>
              <a:t>КИБЕРМОШЕННИЧЕСТВО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955347"/>
            <a:ext cx="9603275" cy="34506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МОШЕННИК ВЫМАНИВАЮТ ДЕНЬГИ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ПЕРСОНАЛЬНЫЕ ДАННЫЕ: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ИНТЕРНЕТ-МАГАЗИНАХ 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СОЦИАЛЬНЫХ СЕТЯХ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ТЕЛЕФОННЫХ РАЗГОВОРОВ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55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ea typeface="Calibri Light" charset="0"/>
                <a:cs typeface="Times New Roman" panose="02020603050405020304" pitchFamily="18" charset="0"/>
              </a:rPr>
              <a:t>КИБЕРМОШЕННИЧЕСТВО</a:t>
            </a:r>
            <a:br>
              <a:rPr lang="ru-RU" dirty="0" smtClean="0">
                <a:latin typeface="Times New Roman" panose="02020603050405020304" pitchFamily="18" charset="0"/>
                <a:ea typeface="Calibri Light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интернет-магазинах </a:t>
            </a:r>
            <a:endParaRPr lang="ru-RU" dirty="0">
              <a:latin typeface="Times New Roman" panose="02020603050405020304" pitchFamily="18" charset="0"/>
              <a:ea typeface="Calibri Light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8" y="1853754"/>
            <a:ext cx="9603275" cy="3763967"/>
          </a:xfrm>
        </p:spPr>
        <p:txBody>
          <a:bodyPr>
            <a:noAutofit/>
          </a:bodyPr>
          <a:lstStyle/>
          <a:p>
            <a:pPr algn="just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Проверьте контактные данные интернет-магазина.</a:t>
            </a:r>
          </a:p>
          <a:p>
            <a:pPr algn="just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Прочитайте отзывы на сторонних сайтах.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Обращайте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на цену товара на сайте, она не должна быть слишком низкой, даже если ее оправдывают АКЦИЕЙ. </a:t>
            </a: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приобретайте дорогостоящие товары на непроверенных сайтах.</a:t>
            </a:r>
          </a:p>
          <a:p>
            <a:pPr algn="just"/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переходите по неизвестным и сомнительным ссылкам, которые пересылают для оплаты товара или услуг по его доставки.</a:t>
            </a:r>
          </a:p>
        </p:txBody>
      </p:sp>
    </p:spTree>
    <p:extLst>
      <p:ext uri="{BB962C8B-B14F-4D97-AF65-F5344CB8AC3E}">
        <p14:creationId xmlns:p14="http://schemas.microsoft.com/office/powerpoint/2010/main" val="114971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ea typeface="Calibri Light" charset="0"/>
                <a:cs typeface="Times New Roman" panose="02020603050405020304" pitchFamily="18" charset="0"/>
              </a:rPr>
              <a:t>КИБЕРМОШЕННИЧЕСТВО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СОЦИАЛЬНЫХ СЕТЯХ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ea typeface="Calibri Light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Заработок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пострадавшим или нуждающимся;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Разблокировка отдельных приложений, программ или дополнительных опций;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Приобретение товаров со значительными скидками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Розыгрыш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призов;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о выигрыше;</a:t>
            </a:r>
          </a:p>
          <a:p>
            <a:pPr marL="0" indent="0" algn="ctr"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(номера банковских счетов, номера банковских карт, паспортные данные, пароли, коды, и др.)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3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1035" y="847652"/>
            <a:ext cx="7226595" cy="636091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Calibri Light" charset="0"/>
                <a:cs typeface="Times New Roman" panose="02020603050405020304" pitchFamily="18" charset="0"/>
              </a:rPr>
              <a:t>Телефонное мошенничество</a:t>
            </a:r>
            <a:endParaRPr lang="ru-RU" dirty="0">
              <a:latin typeface="Times New Roman" panose="02020603050405020304" pitchFamily="18" charset="0"/>
              <a:ea typeface="Calibri Light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72753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Вам звонит незнакомец по своей инициативе и разговор очень быстро заходит о ваших деньгах, что нужно делать: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В КОЕМ СЛУЧАЕ НЕ ДЕЙСТВОВАТЬ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НАВЯЗЫВАЕМОЙ ВАМ ИНСТРУКЦИИ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уже попались на уловку телефонных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мошенников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потеряли свои средства, вариант действий один обратиться в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полицию.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51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МОШЕННИЧЕСТВО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БАНКОВСКИМИ КАРТАМИ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52242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Мошенникам нужны: 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ea typeface="Calibri Light" charset="0"/>
                <a:cs typeface="Times New Roman" panose="02020603050405020304" pitchFamily="18" charset="0"/>
              </a:rPr>
              <a:t>- Номер </a:t>
            </a:r>
            <a:r>
              <a:rPr lang="ru-RU" sz="1800" dirty="0">
                <a:latin typeface="Times New Roman" panose="02020603050405020304" pitchFamily="18" charset="0"/>
                <a:ea typeface="Calibri Light" charset="0"/>
                <a:cs typeface="Times New Roman" panose="02020603050405020304" pitchFamily="18" charset="0"/>
              </a:rPr>
              <a:t>карты;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ea typeface="Calibri Light" charset="0"/>
                <a:cs typeface="Times New Roman" panose="02020603050405020304" pitchFamily="18" charset="0"/>
              </a:rPr>
              <a:t>- Срок </a:t>
            </a:r>
            <a:r>
              <a:rPr lang="ru-RU" sz="1800" dirty="0">
                <a:latin typeface="Times New Roman" panose="02020603050405020304" pitchFamily="18" charset="0"/>
                <a:ea typeface="Calibri Light" charset="0"/>
                <a:cs typeface="Times New Roman" panose="02020603050405020304" pitchFamily="18" charset="0"/>
              </a:rPr>
              <a:t>действия;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Имя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владельца;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Номер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CVC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С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VV.</a:t>
            </a:r>
            <a:endParaRPr lang="ru-RU" sz="1800" dirty="0">
              <a:latin typeface="Times New Roman" panose="02020603050405020304" pitchFamily="18" charset="0"/>
              <a:ea typeface="Calibri Light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Безопаснее пользоваться банкоматом в отделении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Банка;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теряйте карту из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виду;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Подключите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мобильный банк 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СМС-уведомления;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Никому не сообщайте секретный код из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СМС;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Заведите отдельную карту для расчета ей в интернете;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ea typeface="Calibri Light" charset="0"/>
              <a:cs typeface="Calibri Light" charset="0"/>
            </a:endParaRPr>
          </a:p>
          <a:p>
            <a:endParaRPr lang="ru-RU" dirty="0">
              <a:ea typeface="Calibri Light" charset="0"/>
              <a:cs typeface="Calibri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05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Легенды могут быть какими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угодно!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88731" y="4291292"/>
            <a:ext cx="3717985" cy="91906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Любые звонки, СМС, электронные письма </a:t>
            </a:r>
            <a:b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сообщения в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социальных сетях могут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оказаться от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мошенников.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51579" y="1853754"/>
            <a:ext cx="9755137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Звонок от оператора мобильной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подозрительной операции по счету или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карте (перевод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«безопасный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счет»);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Звонок от государственных учреждений (в том числе с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Звонок от работодателя;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Звонки и сообщения от знакомых;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Извещение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выигрыше 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лотерею;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о штрафе или выплате социального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пособия;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Реклама суперскидок на популярные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товары;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Лжеброкеры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вложиться в сверхдоходный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др.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793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684039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ДЕЙСТВУЮТ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МОШЕННИКИ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990936" y="3459192"/>
            <a:ext cx="432470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Представляются кем-то другим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сотрудниками банков, полиции,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службы или других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 организаций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покупателями или продавцами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объявлений работодателями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коллегами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02162" y="1871007"/>
            <a:ext cx="9803551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Воздействие: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чувства, эмоции,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психологию,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шокировать ситуацией, вызвать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испуг, радость, гнев или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любопытство;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Торопят и давят: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дают времени обдумать ситуацию и распознать обман. </a:t>
            </a:r>
          </a:p>
          <a:p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Выманивают деньги или данные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реквизиты карт, логины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пароли</a:t>
            </a:r>
          </a:p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личных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кабинетов, данные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паспорта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СНИЛС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другую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</a:t>
            </a:r>
          </a:p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доступа к вашим счетам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чего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заставляют нас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то, что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бы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</a:p>
          <a:p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сделали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спокойном состоянии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перевести свои деньги!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652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1803</TotalTime>
  <Words>630</Words>
  <Application>Microsoft Office PowerPoint</Application>
  <PresentationFormat>Широкоэкранный</PresentationFormat>
  <Paragraphs>103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Gill Sans MT</vt:lpstr>
      <vt:lpstr>Times New Roman</vt:lpstr>
      <vt:lpstr>Gallery</vt:lpstr>
      <vt:lpstr> «Финансовое мошенничество»</vt:lpstr>
      <vt:lpstr>ВИДЫ ФИНАНСОВОГО МОШЕННИЧЕСТВА</vt:lpstr>
      <vt:lpstr>КИБЕРМОШЕННИЧЕСТВО</vt:lpstr>
      <vt:lpstr>КИБЕРМОШЕННИЧЕСТВО в интернет-магазинах </vt:lpstr>
      <vt:lpstr>КИБЕРМОШЕННИЧЕСТВО в СОЦИАЛЬНЫХ СЕТЯХ </vt:lpstr>
      <vt:lpstr>Телефонное мошенничество</vt:lpstr>
      <vt:lpstr>МОШЕННИЧЕСТВО  С БАНКОВСКИМИ КАРТАМИ</vt:lpstr>
      <vt:lpstr>Легенды могут быть какими угодно!</vt:lpstr>
      <vt:lpstr>КАК ДЕЙСТВУЮТ МОШЕННИКИ?</vt:lpstr>
      <vt:lpstr>КАК НЕ СТАТЬ ЖЕРТВОЙ МОШЕННИКОВ?</vt:lpstr>
      <vt:lpstr>КАК НЕ СТАТЬ ЖЕРТВОЙ МОШЕННИКОВ?</vt:lpstr>
      <vt:lpstr>С КАРТЫ СПИСАЛИ ДЕНЬГИ. ЧТО ДЕЛАТЬ?</vt:lpstr>
      <vt:lpstr>  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Круглый стол на тему: «Повышение правовой грамотности предпринимателей по вопросам соблюдения прав потребителей»</dc:title>
  <dc:creator>Соловей Максим Сергеевич</dc:creator>
  <cp:lastModifiedBy>Соловей Максим Сергеевич</cp:lastModifiedBy>
  <cp:revision>90</cp:revision>
  <cp:lastPrinted>2024-02-16T07:38:33Z</cp:lastPrinted>
  <dcterms:created xsi:type="dcterms:W3CDTF">2019-05-30T04:00:40Z</dcterms:created>
  <dcterms:modified xsi:type="dcterms:W3CDTF">2024-03-19T11:38:21Z</dcterms:modified>
</cp:coreProperties>
</file>