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9"/>
  </p:notesMasterIdLst>
  <p:sldIdLst>
    <p:sldId id="257" r:id="rId2"/>
    <p:sldId id="295" r:id="rId3"/>
    <p:sldId id="296" r:id="rId4"/>
    <p:sldId id="309" r:id="rId5"/>
    <p:sldId id="318" r:id="rId6"/>
    <p:sldId id="316" r:id="rId7"/>
    <p:sldId id="304" r:id="rId8"/>
    <p:sldId id="306" r:id="rId9"/>
    <p:sldId id="315" r:id="rId10"/>
    <p:sldId id="320" r:id="rId11"/>
    <p:sldId id="321" r:id="rId12"/>
    <p:sldId id="322" r:id="rId13"/>
    <p:sldId id="323" r:id="rId14"/>
    <p:sldId id="311" r:id="rId15"/>
    <p:sldId id="313" r:id="rId16"/>
    <p:sldId id="314" r:id="rId17"/>
    <p:sldId id="31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10" autoAdjust="0"/>
    <p:restoredTop sz="95679" autoAdjust="0"/>
  </p:normalViewPr>
  <p:slideViewPr>
    <p:cSldViewPr>
      <p:cViewPr>
        <p:scale>
          <a:sx n="80" d="100"/>
          <a:sy n="80" d="100"/>
        </p:scale>
        <p:origin x="-2916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44EAE5-8F5E-45E8-851F-64A612475F59}" type="doc">
      <dgm:prSet loTypeId="urn:microsoft.com/office/officeart/2005/8/layout/hierarchy1" loCatId="hierarchy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B7594B85-1AA3-469E-B9F8-FE0A3FF2C8BA}">
      <dgm:prSet phldrT="[Текст]" custT="1"/>
      <dgm:spPr/>
      <dgm:t>
        <a:bodyPr/>
        <a:lstStyle/>
        <a:p>
          <a:r>
            <a:rPr lang="ru-RU" sz="17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Количество бюджетных мест</a:t>
          </a:r>
        </a:p>
        <a:p>
          <a:r>
            <a:rPr lang="ru-RU" sz="2000" b="1" cap="all" spc="0" dirty="0" smtClean="0">
              <a:ln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0000" stA="55000" endPos="48000" dist="500" dir="5400000" sy="-100000" algn="bl" rotWithShape="0"/>
              </a:effectLst>
              <a:latin typeface="Roboto" pitchFamily="2" charset="0"/>
              <a:ea typeface="Roboto" pitchFamily="2" charset="0"/>
            </a:rPr>
            <a:t>813</a:t>
          </a:r>
          <a:endParaRPr lang="ru-RU" sz="2000" b="1" cap="all" spc="0" dirty="0">
            <a:ln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0000" stA="55000" endPos="48000" dist="500" dir="5400000" sy="-100000" algn="bl" rotWithShape="0"/>
            </a:effectLst>
            <a:latin typeface="Roboto" pitchFamily="2" charset="0"/>
            <a:ea typeface="Roboto" pitchFamily="2" charset="0"/>
          </a:endParaRPr>
        </a:p>
      </dgm:t>
    </dgm:pt>
    <dgm:pt modelId="{F80B42D5-E23E-40B6-A780-A8EE813E544B}" type="parTrans" cxnId="{FC1D352D-D465-4732-AF53-0965C3D74D61}">
      <dgm:prSet/>
      <dgm:spPr/>
      <dgm:t>
        <a:bodyPr/>
        <a:lstStyle/>
        <a:p>
          <a:endParaRPr lang="ru-RU"/>
        </a:p>
      </dgm:t>
    </dgm:pt>
    <dgm:pt modelId="{68288BED-FFE7-42FF-9CA9-8D85F5FF5B67}" type="sibTrans" cxnId="{FC1D352D-D465-4732-AF53-0965C3D74D61}">
      <dgm:prSet/>
      <dgm:spPr/>
      <dgm:t>
        <a:bodyPr/>
        <a:lstStyle/>
        <a:p>
          <a:endParaRPr lang="ru-RU"/>
        </a:p>
      </dgm:t>
    </dgm:pt>
    <dgm:pt modelId="{6490BBE3-026F-4F19-9DC7-CC940A06BB45}">
      <dgm:prSet phldrT="[Текст]" custT="1"/>
      <dgm:spPr/>
      <dgm:t>
        <a:bodyPr/>
        <a:lstStyle/>
        <a:p>
          <a:r>
            <a:rPr lang="ru-RU" sz="17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За счет средств регионального бюджета </a:t>
          </a:r>
        </a:p>
        <a:p>
          <a:r>
            <a:rPr lang="ru-RU" sz="2000" b="1" cap="all" spc="0" dirty="0" smtClean="0">
              <a:ln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0000" stA="55000" endPos="48000" dist="500" dir="5400000" sy="-100000" algn="bl" rotWithShape="0"/>
              </a:effectLst>
              <a:latin typeface="Roboto" pitchFamily="2" charset="0"/>
              <a:ea typeface="Roboto" pitchFamily="2" charset="0"/>
            </a:rPr>
            <a:t>458</a:t>
          </a:r>
          <a:endParaRPr lang="ru-RU" sz="2000" b="1" cap="all" spc="0" dirty="0">
            <a:ln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0000" stA="55000" endPos="48000" dist="500" dir="5400000" sy="-100000" algn="bl" rotWithShape="0"/>
            </a:effectLst>
            <a:latin typeface="Roboto" pitchFamily="2" charset="0"/>
            <a:ea typeface="Roboto" pitchFamily="2" charset="0"/>
          </a:endParaRPr>
        </a:p>
      </dgm:t>
    </dgm:pt>
    <dgm:pt modelId="{154FA1B9-AFB3-4B4F-B38D-999B6515A2D1}" type="parTrans" cxnId="{FEFD3DF0-2833-477B-B28B-AB455B964AA5}">
      <dgm:prSet/>
      <dgm:spPr/>
      <dgm:t>
        <a:bodyPr/>
        <a:lstStyle/>
        <a:p>
          <a:endParaRPr lang="ru-RU" dirty="0"/>
        </a:p>
      </dgm:t>
    </dgm:pt>
    <dgm:pt modelId="{92D6E2B0-F8DB-4CE9-95D6-3809352A4069}" type="sibTrans" cxnId="{FEFD3DF0-2833-477B-B28B-AB455B964AA5}">
      <dgm:prSet/>
      <dgm:spPr/>
      <dgm:t>
        <a:bodyPr/>
        <a:lstStyle/>
        <a:p>
          <a:endParaRPr lang="ru-RU"/>
        </a:p>
      </dgm:t>
    </dgm:pt>
    <dgm:pt modelId="{E640C6B4-827D-4FA4-A949-519AF0778099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Очная форма: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Б</a:t>
          </a:r>
          <a:r>
            <a:rPr lang="ru-RU" sz="1500" b="1" cap="none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АКАЛАВР</a:t>
          </a:r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. – 260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Магистр. – 135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Аспирант.  – 13</a:t>
          </a:r>
          <a:endParaRPr lang="ru-RU" sz="1500" b="1" cap="all" spc="0" dirty="0">
            <a:ln w="0"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2700" stA="50000" endPos="50000" dist="5000" dir="5400000" sy="-100000" rotWithShape="0"/>
            </a:effectLst>
            <a:latin typeface="Roboto" pitchFamily="2" charset="0"/>
            <a:ea typeface="Roboto" pitchFamily="2" charset="0"/>
          </a:endParaRPr>
        </a:p>
      </dgm:t>
    </dgm:pt>
    <dgm:pt modelId="{53CE8CFB-7BF7-4745-A005-F6589AAA5CB5}" type="parTrans" cxnId="{9FA9975F-5437-4582-8408-280F79640E81}">
      <dgm:prSet/>
      <dgm:spPr/>
      <dgm:t>
        <a:bodyPr/>
        <a:lstStyle/>
        <a:p>
          <a:endParaRPr lang="ru-RU" dirty="0"/>
        </a:p>
      </dgm:t>
    </dgm:pt>
    <dgm:pt modelId="{880FDFB8-BCB6-4356-A76B-C1705C0AA977}" type="sibTrans" cxnId="{9FA9975F-5437-4582-8408-280F79640E81}">
      <dgm:prSet/>
      <dgm:spPr/>
      <dgm:t>
        <a:bodyPr/>
        <a:lstStyle/>
        <a:p>
          <a:endParaRPr lang="ru-RU"/>
        </a:p>
      </dgm:t>
    </dgm:pt>
    <dgm:pt modelId="{EE38D77F-A860-49C7-BD79-7786BCDD0ADB}">
      <dgm:prSet phldrT="[Текст]" custT="1"/>
      <dgm:spPr/>
      <dgm:t>
        <a:bodyPr/>
        <a:lstStyle/>
        <a:p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Заочная форма:</a:t>
          </a:r>
        </a:p>
        <a:p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Бакалавр. – 50</a:t>
          </a:r>
          <a:endParaRPr lang="ru-RU" sz="1500" b="1" cap="all" spc="0" dirty="0">
            <a:ln w="0"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2700" stA="50000" endPos="50000" dist="5000" dir="5400000" sy="-100000" rotWithShape="0"/>
            </a:effectLst>
            <a:latin typeface="Roboto" pitchFamily="2" charset="0"/>
            <a:ea typeface="Roboto" pitchFamily="2" charset="0"/>
          </a:endParaRPr>
        </a:p>
      </dgm:t>
    </dgm:pt>
    <dgm:pt modelId="{895DB92A-2701-44D1-A7BB-0DF0472D4AD4}" type="parTrans" cxnId="{F7218394-5A71-497D-BC79-1F2D0D269C00}">
      <dgm:prSet/>
      <dgm:spPr/>
      <dgm:t>
        <a:bodyPr/>
        <a:lstStyle/>
        <a:p>
          <a:endParaRPr lang="ru-RU" dirty="0"/>
        </a:p>
      </dgm:t>
    </dgm:pt>
    <dgm:pt modelId="{3D282618-5739-4B8D-8F22-881F8D34025A}" type="sibTrans" cxnId="{F7218394-5A71-497D-BC79-1F2D0D269C00}">
      <dgm:prSet/>
      <dgm:spPr/>
      <dgm:t>
        <a:bodyPr/>
        <a:lstStyle/>
        <a:p>
          <a:endParaRPr lang="ru-RU"/>
        </a:p>
      </dgm:t>
    </dgm:pt>
    <dgm:pt modelId="{A47D2C2C-F11A-4264-B9EE-49F8C5786623}">
      <dgm:prSet phldrT="[Текст]" custT="1"/>
      <dgm:spPr/>
      <dgm:t>
        <a:bodyPr/>
        <a:lstStyle/>
        <a:p>
          <a:r>
            <a:rPr lang="ru-RU" sz="17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За счет средств федерального бюджета</a:t>
          </a:r>
        </a:p>
        <a:p>
          <a:r>
            <a:rPr lang="ru-RU" sz="2000" b="1" cap="all" spc="0" dirty="0" smtClean="0">
              <a:ln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0000" stA="55000" endPos="48000" dist="500" dir="5400000" sy="-100000" algn="bl" rotWithShape="0"/>
              </a:effectLst>
              <a:latin typeface="Roboto" pitchFamily="2" charset="0"/>
              <a:ea typeface="Roboto" pitchFamily="2" charset="0"/>
            </a:rPr>
            <a:t>355</a:t>
          </a:r>
          <a:endParaRPr lang="ru-RU" sz="2000" b="1" cap="all" spc="0" dirty="0">
            <a:ln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0000" stA="55000" endPos="48000" dist="500" dir="5400000" sy="-100000" algn="bl" rotWithShape="0"/>
            </a:effectLst>
            <a:latin typeface="Roboto" pitchFamily="2" charset="0"/>
            <a:ea typeface="Roboto" pitchFamily="2" charset="0"/>
          </a:endParaRPr>
        </a:p>
      </dgm:t>
    </dgm:pt>
    <dgm:pt modelId="{60A798A1-50F5-4576-89E7-911B7319EF9B}" type="parTrans" cxnId="{CFD6EE7C-8C53-4D04-B167-3B68786320F8}">
      <dgm:prSet/>
      <dgm:spPr/>
      <dgm:t>
        <a:bodyPr/>
        <a:lstStyle/>
        <a:p>
          <a:endParaRPr lang="ru-RU" dirty="0"/>
        </a:p>
      </dgm:t>
    </dgm:pt>
    <dgm:pt modelId="{E8BC1C09-48FF-4FB7-BD89-138A56361EFD}" type="sibTrans" cxnId="{CFD6EE7C-8C53-4D04-B167-3B68786320F8}">
      <dgm:prSet/>
      <dgm:spPr/>
      <dgm:t>
        <a:bodyPr/>
        <a:lstStyle/>
        <a:p>
          <a:endParaRPr lang="ru-RU"/>
        </a:p>
      </dgm:t>
    </dgm:pt>
    <dgm:pt modelId="{B0E51ED9-752E-450C-9D34-EF6D7E41DAD1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Очная форма: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Бакалавр. – 263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Магистр. – 92</a:t>
          </a:r>
          <a:endParaRPr lang="ru-RU" sz="1500" b="1" cap="all" spc="0" dirty="0">
            <a:ln w="0"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2700" stA="50000" endPos="50000" dist="5000" dir="5400000" sy="-100000" rotWithShape="0"/>
            </a:effectLst>
            <a:latin typeface="Roboto" pitchFamily="2" charset="0"/>
            <a:ea typeface="Roboto" pitchFamily="2" charset="0"/>
          </a:endParaRPr>
        </a:p>
      </dgm:t>
    </dgm:pt>
    <dgm:pt modelId="{BB053A7E-5AEA-45CF-A189-29490EB3BF90}" type="parTrans" cxnId="{F14FE326-5ABC-4404-85B3-26BBFB4981E1}">
      <dgm:prSet/>
      <dgm:spPr/>
      <dgm:t>
        <a:bodyPr/>
        <a:lstStyle/>
        <a:p>
          <a:endParaRPr lang="ru-RU" dirty="0"/>
        </a:p>
      </dgm:t>
    </dgm:pt>
    <dgm:pt modelId="{03FC4C56-85F4-4A11-A93F-F6B60DEE571C}" type="sibTrans" cxnId="{F14FE326-5ABC-4404-85B3-26BBFB4981E1}">
      <dgm:prSet/>
      <dgm:spPr/>
      <dgm:t>
        <a:bodyPr/>
        <a:lstStyle/>
        <a:p>
          <a:endParaRPr lang="ru-RU"/>
        </a:p>
      </dgm:t>
    </dgm:pt>
    <dgm:pt modelId="{B64A1092-CC4E-4445-B390-9CE56CE3E435}">
      <dgm:prSet phldrT="[Текст]" custT="1"/>
      <dgm:spPr/>
      <dgm:t>
        <a:bodyPr/>
        <a:lstStyle/>
        <a:p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Заочная форма:</a:t>
          </a:r>
        </a:p>
        <a:p>
          <a:r>
            <a:rPr lang="ru-RU" sz="1500" b="1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0</a:t>
          </a:r>
          <a:endParaRPr lang="ru-RU" sz="1500" b="1" cap="all" spc="0" dirty="0">
            <a:ln w="0"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2700" stA="50000" endPos="50000" dist="5000" dir="5400000" sy="-100000" rotWithShape="0"/>
            </a:effectLst>
            <a:latin typeface="Roboto" pitchFamily="2" charset="0"/>
            <a:ea typeface="Roboto" pitchFamily="2" charset="0"/>
          </a:endParaRPr>
        </a:p>
      </dgm:t>
    </dgm:pt>
    <dgm:pt modelId="{FCCB3D9B-B339-4CAF-8390-F4636A040762}" type="parTrans" cxnId="{D7C3663C-B60A-407A-9471-E3432B4E0080}">
      <dgm:prSet/>
      <dgm:spPr/>
      <dgm:t>
        <a:bodyPr/>
        <a:lstStyle/>
        <a:p>
          <a:endParaRPr lang="ru-RU" dirty="0"/>
        </a:p>
      </dgm:t>
    </dgm:pt>
    <dgm:pt modelId="{A602BE49-D6AD-4510-8070-A9DC66BC3D30}" type="sibTrans" cxnId="{D7C3663C-B60A-407A-9471-E3432B4E0080}">
      <dgm:prSet/>
      <dgm:spPr/>
      <dgm:t>
        <a:bodyPr/>
        <a:lstStyle/>
        <a:p>
          <a:endParaRPr lang="ru-RU"/>
        </a:p>
      </dgm:t>
    </dgm:pt>
    <dgm:pt modelId="{C9C95D13-01CE-46CB-8A78-3EC4A872099E}" type="pres">
      <dgm:prSet presAssocID="{4344EAE5-8F5E-45E8-851F-64A612475F5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8EE7FBA-915E-4BEA-A4DA-4DFBC241346B}" type="pres">
      <dgm:prSet presAssocID="{B7594B85-1AA3-469E-B9F8-FE0A3FF2C8BA}" presName="hierRoot1" presStyleCnt="0"/>
      <dgm:spPr/>
      <dgm:t>
        <a:bodyPr/>
        <a:lstStyle/>
        <a:p>
          <a:endParaRPr lang="ru-RU"/>
        </a:p>
      </dgm:t>
    </dgm:pt>
    <dgm:pt modelId="{56D30B23-01C3-4723-BA99-6D1DFA731662}" type="pres">
      <dgm:prSet presAssocID="{B7594B85-1AA3-469E-B9F8-FE0A3FF2C8BA}" presName="composite" presStyleCnt="0"/>
      <dgm:spPr/>
      <dgm:t>
        <a:bodyPr/>
        <a:lstStyle/>
        <a:p>
          <a:endParaRPr lang="ru-RU"/>
        </a:p>
      </dgm:t>
    </dgm:pt>
    <dgm:pt modelId="{37ED1E3F-124C-49A8-9863-87615C34AB7B}" type="pres">
      <dgm:prSet presAssocID="{B7594B85-1AA3-469E-B9F8-FE0A3FF2C8BA}" presName="background" presStyleLbl="node0" presStyleIdx="0" presStyleCnt="1"/>
      <dgm:spPr/>
      <dgm:t>
        <a:bodyPr/>
        <a:lstStyle/>
        <a:p>
          <a:endParaRPr lang="ru-RU"/>
        </a:p>
      </dgm:t>
    </dgm:pt>
    <dgm:pt modelId="{DCBF5913-6A02-4E5E-AC0A-9264A2F7C9DD}" type="pres">
      <dgm:prSet presAssocID="{B7594B85-1AA3-469E-B9F8-FE0A3FF2C8BA}" presName="text" presStyleLbl="fgAcc0" presStyleIdx="0" presStyleCnt="1" custScaleX="168101" custScaleY="177734" custLinFactNeighborX="-1801" custLinFactNeighborY="-44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11BCB4-DE32-4D43-AA05-6E37140CDB7F}" type="pres">
      <dgm:prSet presAssocID="{B7594B85-1AA3-469E-B9F8-FE0A3FF2C8BA}" presName="hierChild2" presStyleCnt="0"/>
      <dgm:spPr/>
      <dgm:t>
        <a:bodyPr/>
        <a:lstStyle/>
        <a:p>
          <a:endParaRPr lang="ru-RU"/>
        </a:p>
      </dgm:t>
    </dgm:pt>
    <dgm:pt modelId="{335054F2-D02A-47E8-968F-57AE023A5390}" type="pres">
      <dgm:prSet presAssocID="{154FA1B9-AFB3-4B4F-B38D-999B6515A2D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0FAE9B24-A9D7-43DB-AC28-38CEFDAEA44F}" type="pres">
      <dgm:prSet presAssocID="{6490BBE3-026F-4F19-9DC7-CC940A06BB45}" presName="hierRoot2" presStyleCnt="0"/>
      <dgm:spPr/>
      <dgm:t>
        <a:bodyPr/>
        <a:lstStyle/>
        <a:p>
          <a:endParaRPr lang="ru-RU"/>
        </a:p>
      </dgm:t>
    </dgm:pt>
    <dgm:pt modelId="{491BB745-250F-4604-8441-C2F68C32DE60}" type="pres">
      <dgm:prSet presAssocID="{6490BBE3-026F-4F19-9DC7-CC940A06BB45}" presName="composite2" presStyleCnt="0"/>
      <dgm:spPr/>
      <dgm:t>
        <a:bodyPr/>
        <a:lstStyle/>
        <a:p>
          <a:endParaRPr lang="ru-RU"/>
        </a:p>
      </dgm:t>
    </dgm:pt>
    <dgm:pt modelId="{5E470516-985F-44F2-A2CF-72A60879B38E}" type="pres">
      <dgm:prSet presAssocID="{6490BBE3-026F-4F19-9DC7-CC940A06BB45}" presName="background2" presStyleLbl="node2" presStyleIdx="0" presStyleCnt="2"/>
      <dgm:spPr/>
      <dgm:t>
        <a:bodyPr/>
        <a:lstStyle/>
        <a:p>
          <a:endParaRPr lang="ru-RU"/>
        </a:p>
      </dgm:t>
    </dgm:pt>
    <dgm:pt modelId="{DBA9794F-24DF-436A-BDCA-F87B1A1DCFD6}" type="pres">
      <dgm:prSet presAssocID="{6490BBE3-026F-4F19-9DC7-CC940A06BB45}" presName="text2" presStyleLbl="fgAcc2" presStyleIdx="0" presStyleCnt="2" custScaleX="203336" custScaleY="182272" custLinFactNeighborX="282" custLinFactNeighborY="43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1E1EAA-F180-4FC7-8A4E-58C4BC195147}" type="pres">
      <dgm:prSet presAssocID="{6490BBE3-026F-4F19-9DC7-CC940A06BB45}" presName="hierChild3" presStyleCnt="0"/>
      <dgm:spPr/>
      <dgm:t>
        <a:bodyPr/>
        <a:lstStyle/>
        <a:p>
          <a:endParaRPr lang="ru-RU"/>
        </a:p>
      </dgm:t>
    </dgm:pt>
    <dgm:pt modelId="{0756F54F-E7EA-4F39-895E-CA90BF0CE2B2}" type="pres">
      <dgm:prSet presAssocID="{53CE8CFB-7BF7-4745-A005-F6589AAA5CB5}" presName="Name17" presStyleLbl="parChTrans1D3" presStyleIdx="0" presStyleCnt="4"/>
      <dgm:spPr/>
      <dgm:t>
        <a:bodyPr/>
        <a:lstStyle/>
        <a:p>
          <a:endParaRPr lang="ru-RU"/>
        </a:p>
      </dgm:t>
    </dgm:pt>
    <dgm:pt modelId="{0B96A575-F2AE-4C15-8EDE-AC1B48B5DF2A}" type="pres">
      <dgm:prSet presAssocID="{E640C6B4-827D-4FA4-A949-519AF0778099}" presName="hierRoot3" presStyleCnt="0"/>
      <dgm:spPr/>
      <dgm:t>
        <a:bodyPr/>
        <a:lstStyle/>
        <a:p>
          <a:endParaRPr lang="ru-RU"/>
        </a:p>
      </dgm:t>
    </dgm:pt>
    <dgm:pt modelId="{548F00D4-67A1-4503-85D9-23972E32C16F}" type="pres">
      <dgm:prSet presAssocID="{E640C6B4-827D-4FA4-A949-519AF0778099}" presName="composite3" presStyleCnt="0"/>
      <dgm:spPr/>
      <dgm:t>
        <a:bodyPr/>
        <a:lstStyle/>
        <a:p>
          <a:endParaRPr lang="ru-RU"/>
        </a:p>
      </dgm:t>
    </dgm:pt>
    <dgm:pt modelId="{FFB439C6-6BF3-4FCC-8B06-C2AC958B4D5B}" type="pres">
      <dgm:prSet presAssocID="{E640C6B4-827D-4FA4-A949-519AF0778099}" presName="background3" presStyleLbl="node3" presStyleIdx="0" presStyleCnt="4"/>
      <dgm:spPr/>
      <dgm:t>
        <a:bodyPr/>
        <a:lstStyle/>
        <a:p>
          <a:endParaRPr lang="ru-RU"/>
        </a:p>
      </dgm:t>
    </dgm:pt>
    <dgm:pt modelId="{1CBEEFC3-D27E-45E7-8A7A-56F5D1D24DBD}" type="pres">
      <dgm:prSet presAssocID="{E640C6B4-827D-4FA4-A949-519AF0778099}" presName="text3" presStyleLbl="fgAcc3" presStyleIdx="0" presStyleCnt="4" custScaleX="160322" custScaleY="1538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AA5291-4AD8-4E1A-89DC-58DDDA770099}" type="pres">
      <dgm:prSet presAssocID="{E640C6B4-827D-4FA4-A949-519AF0778099}" presName="hierChild4" presStyleCnt="0"/>
      <dgm:spPr/>
      <dgm:t>
        <a:bodyPr/>
        <a:lstStyle/>
        <a:p>
          <a:endParaRPr lang="ru-RU"/>
        </a:p>
      </dgm:t>
    </dgm:pt>
    <dgm:pt modelId="{CC57697B-40EA-47E4-8824-6B8F3F080D45}" type="pres">
      <dgm:prSet presAssocID="{895DB92A-2701-44D1-A7BB-0DF0472D4AD4}" presName="Name17" presStyleLbl="parChTrans1D3" presStyleIdx="1" presStyleCnt="4"/>
      <dgm:spPr/>
      <dgm:t>
        <a:bodyPr/>
        <a:lstStyle/>
        <a:p>
          <a:endParaRPr lang="ru-RU"/>
        </a:p>
      </dgm:t>
    </dgm:pt>
    <dgm:pt modelId="{40F390B9-E5F0-46D3-88F8-3C6B76A80163}" type="pres">
      <dgm:prSet presAssocID="{EE38D77F-A860-49C7-BD79-7786BCDD0ADB}" presName="hierRoot3" presStyleCnt="0"/>
      <dgm:spPr/>
      <dgm:t>
        <a:bodyPr/>
        <a:lstStyle/>
        <a:p>
          <a:endParaRPr lang="ru-RU"/>
        </a:p>
      </dgm:t>
    </dgm:pt>
    <dgm:pt modelId="{05C04D56-4084-4E0D-908F-078A13DD1C5C}" type="pres">
      <dgm:prSet presAssocID="{EE38D77F-A860-49C7-BD79-7786BCDD0ADB}" presName="composite3" presStyleCnt="0"/>
      <dgm:spPr/>
      <dgm:t>
        <a:bodyPr/>
        <a:lstStyle/>
        <a:p>
          <a:endParaRPr lang="ru-RU"/>
        </a:p>
      </dgm:t>
    </dgm:pt>
    <dgm:pt modelId="{9CE2561B-A20F-46FE-9F75-F9D6597FC57D}" type="pres">
      <dgm:prSet presAssocID="{EE38D77F-A860-49C7-BD79-7786BCDD0ADB}" presName="background3" presStyleLbl="node3" presStyleIdx="1" presStyleCnt="4"/>
      <dgm:spPr/>
      <dgm:t>
        <a:bodyPr/>
        <a:lstStyle/>
        <a:p>
          <a:endParaRPr lang="ru-RU"/>
        </a:p>
      </dgm:t>
    </dgm:pt>
    <dgm:pt modelId="{B9906912-8690-45E2-BBC6-CEA6E4E5171D}" type="pres">
      <dgm:prSet presAssocID="{EE38D77F-A860-49C7-BD79-7786BCDD0ADB}" presName="text3" presStyleLbl="fgAcc3" presStyleIdx="1" presStyleCnt="4" custScaleX="151282" custScaleY="1566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4654B3-6796-46F6-9476-B692607C42E4}" type="pres">
      <dgm:prSet presAssocID="{EE38D77F-A860-49C7-BD79-7786BCDD0ADB}" presName="hierChild4" presStyleCnt="0"/>
      <dgm:spPr/>
      <dgm:t>
        <a:bodyPr/>
        <a:lstStyle/>
        <a:p>
          <a:endParaRPr lang="ru-RU"/>
        </a:p>
      </dgm:t>
    </dgm:pt>
    <dgm:pt modelId="{46DB26CF-1947-47C2-9C93-5B7B79188540}" type="pres">
      <dgm:prSet presAssocID="{60A798A1-50F5-4576-89E7-911B7319EF9B}" presName="Name10" presStyleLbl="parChTrans1D2" presStyleIdx="1" presStyleCnt="2"/>
      <dgm:spPr/>
      <dgm:t>
        <a:bodyPr/>
        <a:lstStyle/>
        <a:p>
          <a:endParaRPr lang="ru-RU"/>
        </a:p>
      </dgm:t>
    </dgm:pt>
    <dgm:pt modelId="{B95114B6-92A3-4E4C-96A6-88E650A43645}" type="pres">
      <dgm:prSet presAssocID="{A47D2C2C-F11A-4264-B9EE-49F8C5786623}" presName="hierRoot2" presStyleCnt="0"/>
      <dgm:spPr/>
      <dgm:t>
        <a:bodyPr/>
        <a:lstStyle/>
        <a:p>
          <a:endParaRPr lang="ru-RU"/>
        </a:p>
      </dgm:t>
    </dgm:pt>
    <dgm:pt modelId="{6A01608B-952E-421F-B607-BDCFE2410AAE}" type="pres">
      <dgm:prSet presAssocID="{A47D2C2C-F11A-4264-B9EE-49F8C5786623}" presName="composite2" presStyleCnt="0"/>
      <dgm:spPr/>
      <dgm:t>
        <a:bodyPr/>
        <a:lstStyle/>
        <a:p>
          <a:endParaRPr lang="ru-RU"/>
        </a:p>
      </dgm:t>
    </dgm:pt>
    <dgm:pt modelId="{8DD105ED-8F07-4C06-9406-17F0B81C447A}" type="pres">
      <dgm:prSet presAssocID="{A47D2C2C-F11A-4264-B9EE-49F8C5786623}" presName="background2" presStyleLbl="node2" presStyleIdx="1" presStyleCnt="2"/>
      <dgm:spPr/>
      <dgm:t>
        <a:bodyPr/>
        <a:lstStyle/>
        <a:p>
          <a:endParaRPr lang="ru-RU"/>
        </a:p>
      </dgm:t>
    </dgm:pt>
    <dgm:pt modelId="{147EF27E-62D4-45CE-939D-3E678F778E6A}" type="pres">
      <dgm:prSet presAssocID="{A47D2C2C-F11A-4264-B9EE-49F8C5786623}" presName="text2" presStyleLbl="fgAcc2" presStyleIdx="1" presStyleCnt="2" custScaleX="197074" custScaleY="198203" custLinFactNeighborX="5027" custLinFactNeighborY="98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2B900A-3A90-4540-8438-9540041C23F1}" type="pres">
      <dgm:prSet presAssocID="{A47D2C2C-F11A-4264-B9EE-49F8C5786623}" presName="hierChild3" presStyleCnt="0"/>
      <dgm:spPr/>
      <dgm:t>
        <a:bodyPr/>
        <a:lstStyle/>
        <a:p>
          <a:endParaRPr lang="ru-RU"/>
        </a:p>
      </dgm:t>
    </dgm:pt>
    <dgm:pt modelId="{2408E29B-1982-44E8-9B4C-C560F39F9793}" type="pres">
      <dgm:prSet presAssocID="{BB053A7E-5AEA-45CF-A189-29490EB3BF90}" presName="Name17" presStyleLbl="parChTrans1D3" presStyleIdx="2" presStyleCnt="4"/>
      <dgm:spPr/>
      <dgm:t>
        <a:bodyPr/>
        <a:lstStyle/>
        <a:p>
          <a:endParaRPr lang="ru-RU"/>
        </a:p>
      </dgm:t>
    </dgm:pt>
    <dgm:pt modelId="{E6E02FCB-F84F-44D0-952A-C5AD4C6F86E3}" type="pres">
      <dgm:prSet presAssocID="{B0E51ED9-752E-450C-9D34-EF6D7E41DAD1}" presName="hierRoot3" presStyleCnt="0"/>
      <dgm:spPr/>
      <dgm:t>
        <a:bodyPr/>
        <a:lstStyle/>
        <a:p>
          <a:endParaRPr lang="ru-RU"/>
        </a:p>
      </dgm:t>
    </dgm:pt>
    <dgm:pt modelId="{AC516B37-98CB-4443-9D98-37A062A87225}" type="pres">
      <dgm:prSet presAssocID="{B0E51ED9-752E-450C-9D34-EF6D7E41DAD1}" presName="composite3" presStyleCnt="0"/>
      <dgm:spPr/>
      <dgm:t>
        <a:bodyPr/>
        <a:lstStyle/>
        <a:p>
          <a:endParaRPr lang="ru-RU"/>
        </a:p>
      </dgm:t>
    </dgm:pt>
    <dgm:pt modelId="{8822D989-39DB-4BB2-A97B-A4E02161D66D}" type="pres">
      <dgm:prSet presAssocID="{B0E51ED9-752E-450C-9D34-EF6D7E41DAD1}" presName="background3" presStyleLbl="node3" presStyleIdx="2" presStyleCnt="4"/>
      <dgm:spPr/>
      <dgm:t>
        <a:bodyPr/>
        <a:lstStyle/>
        <a:p>
          <a:endParaRPr lang="ru-RU"/>
        </a:p>
      </dgm:t>
    </dgm:pt>
    <dgm:pt modelId="{E388A869-1AF8-45F8-82F0-23510CC0C5F3}" type="pres">
      <dgm:prSet presAssocID="{B0E51ED9-752E-450C-9D34-EF6D7E41DAD1}" presName="text3" presStyleLbl="fgAcc3" presStyleIdx="2" presStyleCnt="4" custScaleX="165632" custScaleY="1621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D455D3-76CA-43D4-A237-31F667CFE8FC}" type="pres">
      <dgm:prSet presAssocID="{B0E51ED9-752E-450C-9D34-EF6D7E41DAD1}" presName="hierChild4" presStyleCnt="0"/>
      <dgm:spPr/>
      <dgm:t>
        <a:bodyPr/>
        <a:lstStyle/>
        <a:p>
          <a:endParaRPr lang="ru-RU"/>
        </a:p>
      </dgm:t>
    </dgm:pt>
    <dgm:pt modelId="{1317C329-8067-4CBA-86D3-7EB720C05AF7}" type="pres">
      <dgm:prSet presAssocID="{FCCB3D9B-B339-4CAF-8390-F4636A040762}" presName="Name17" presStyleLbl="parChTrans1D3" presStyleIdx="3" presStyleCnt="4"/>
      <dgm:spPr/>
      <dgm:t>
        <a:bodyPr/>
        <a:lstStyle/>
        <a:p>
          <a:endParaRPr lang="ru-RU"/>
        </a:p>
      </dgm:t>
    </dgm:pt>
    <dgm:pt modelId="{697E01DD-8781-4342-A9FA-7848B5A7F8E4}" type="pres">
      <dgm:prSet presAssocID="{B64A1092-CC4E-4445-B390-9CE56CE3E435}" presName="hierRoot3" presStyleCnt="0"/>
      <dgm:spPr/>
      <dgm:t>
        <a:bodyPr/>
        <a:lstStyle/>
        <a:p>
          <a:endParaRPr lang="ru-RU"/>
        </a:p>
      </dgm:t>
    </dgm:pt>
    <dgm:pt modelId="{386AB14A-E08F-4A1A-B4D0-855A8E8104BE}" type="pres">
      <dgm:prSet presAssocID="{B64A1092-CC4E-4445-B390-9CE56CE3E435}" presName="composite3" presStyleCnt="0"/>
      <dgm:spPr/>
      <dgm:t>
        <a:bodyPr/>
        <a:lstStyle/>
        <a:p>
          <a:endParaRPr lang="ru-RU"/>
        </a:p>
      </dgm:t>
    </dgm:pt>
    <dgm:pt modelId="{EC3D4917-A625-4E25-8D25-50FA3A979C2D}" type="pres">
      <dgm:prSet presAssocID="{B64A1092-CC4E-4445-B390-9CE56CE3E435}" presName="background3" presStyleLbl="node3" presStyleIdx="3" presStyleCnt="4"/>
      <dgm:spPr/>
      <dgm:t>
        <a:bodyPr/>
        <a:lstStyle/>
        <a:p>
          <a:endParaRPr lang="ru-RU"/>
        </a:p>
      </dgm:t>
    </dgm:pt>
    <dgm:pt modelId="{6622B252-7C9D-4DEB-8891-3B22FE02A3D7}" type="pres">
      <dgm:prSet presAssocID="{B64A1092-CC4E-4445-B390-9CE56CE3E435}" presName="text3" presStyleLbl="fgAcc3" presStyleIdx="3" presStyleCnt="4" custScaleX="121552" custScaleY="1531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B0D68E-9577-4928-80A5-CC609B1591BA}" type="pres">
      <dgm:prSet presAssocID="{B64A1092-CC4E-4445-B390-9CE56CE3E435}" presName="hierChild4" presStyleCnt="0"/>
      <dgm:spPr/>
      <dgm:t>
        <a:bodyPr/>
        <a:lstStyle/>
        <a:p>
          <a:endParaRPr lang="ru-RU"/>
        </a:p>
      </dgm:t>
    </dgm:pt>
  </dgm:ptLst>
  <dgm:cxnLst>
    <dgm:cxn modelId="{CFD6EE7C-8C53-4D04-B167-3B68786320F8}" srcId="{B7594B85-1AA3-469E-B9F8-FE0A3FF2C8BA}" destId="{A47D2C2C-F11A-4264-B9EE-49F8C5786623}" srcOrd="1" destOrd="0" parTransId="{60A798A1-50F5-4576-89E7-911B7319EF9B}" sibTransId="{E8BC1C09-48FF-4FB7-BD89-138A56361EFD}"/>
    <dgm:cxn modelId="{78303476-A76C-4085-9AE6-AD72D950AF10}" type="presOf" srcId="{154FA1B9-AFB3-4B4F-B38D-999B6515A2D1}" destId="{335054F2-D02A-47E8-968F-57AE023A5390}" srcOrd="0" destOrd="0" presId="urn:microsoft.com/office/officeart/2005/8/layout/hierarchy1"/>
    <dgm:cxn modelId="{0A8FF978-1366-43BD-95A0-DCC281CCED4D}" type="presOf" srcId="{A47D2C2C-F11A-4264-B9EE-49F8C5786623}" destId="{147EF27E-62D4-45CE-939D-3E678F778E6A}" srcOrd="0" destOrd="0" presId="urn:microsoft.com/office/officeart/2005/8/layout/hierarchy1"/>
    <dgm:cxn modelId="{28395BE6-EDA5-4FF7-A71F-C9D6A63CA414}" type="presOf" srcId="{FCCB3D9B-B339-4CAF-8390-F4636A040762}" destId="{1317C329-8067-4CBA-86D3-7EB720C05AF7}" srcOrd="0" destOrd="0" presId="urn:microsoft.com/office/officeart/2005/8/layout/hierarchy1"/>
    <dgm:cxn modelId="{FC1D352D-D465-4732-AF53-0965C3D74D61}" srcId="{4344EAE5-8F5E-45E8-851F-64A612475F59}" destId="{B7594B85-1AA3-469E-B9F8-FE0A3FF2C8BA}" srcOrd="0" destOrd="0" parTransId="{F80B42D5-E23E-40B6-A780-A8EE813E544B}" sibTransId="{68288BED-FFE7-42FF-9CA9-8D85F5FF5B67}"/>
    <dgm:cxn modelId="{D7C3663C-B60A-407A-9471-E3432B4E0080}" srcId="{A47D2C2C-F11A-4264-B9EE-49F8C5786623}" destId="{B64A1092-CC4E-4445-B390-9CE56CE3E435}" srcOrd="1" destOrd="0" parTransId="{FCCB3D9B-B339-4CAF-8390-F4636A040762}" sibTransId="{A602BE49-D6AD-4510-8070-A9DC66BC3D30}"/>
    <dgm:cxn modelId="{5A06B3E0-933E-4169-AA5B-ADF93A5D2568}" type="presOf" srcId="{E640C6B4-827D-4FA4-A949-519AF0778099}" destId="{1CBEEFC3-D27E-45E7-8A7A-56F5D1D24DBD}" srcOrd="0" destOrd="0" presId="urn:microsoft.com/office/officeart/2005/8/layout/hierarchy1"/>
    <dgm:cxn modelId="{F14FE326-5ABC-4404-85B3-26BBFB4981E1}" srcId="{A47D2C2C-F11A-4264-B9EE-49F8C5786623}" destId="{B0E51ED9-752E-450C-9D34-EF6D7E41DAD1}" srcOrd="0" destOrd="0" parTransId="{BB053A7E-5AEA-45CF-A189-29490EB3BF90}" sibTransId="{03FC4C56-85F4-4A11-A93F-F6B60DEE571C}"/>
    <dgm:cxn modelId="{B7C7D9B2-F496-46A9-A068-505B563D7267}" type="presOf" srcId="{B7594B85-1AA3-469E-B9F8-FE0A3FF2C8BA}" destId="{DCBF5913-6A02-4E5E-AC0A-9264A2F7C9DD}" srcOrd="0" destOrd="0" presId="urn:microsoft.com/office/officeart/2005/8/layout/hierarchy1"/>
    <dgm:cxn modelId="{F7218394-5A71-497D-BC79-1F2D0D269C00}" srcId="{6490BBE3-026F-4F19-9DC7-CC940A06BB45}" destId="{EE38D77F-A860-49C7-BD79-7786BCDD0ADB}" srcOrd="1" destOrd="0" parTransId="{895DB92A-2701-44D1-A7BB-0DF0472D4AD4}" sibTransId="{3D282618-5739-4B8D-8F22-881F8D34025A}"/>
    <dgm:cxn modelId="{B1BABF50-61B9-46C1-B6A5-74486EC81ECF}" type="presOf" srcId="{B0E51ED9-752E-450C-9D34-EF6D7E41DAD1}" destId="{E388A869-1AF8-45F8-82F0-23510CC0C5F3}" srcOrd="0" destOrd="0" presId="urn:microsoft.com/office/officeart/2005/8/layout/hierarchy1"/>
    <dgm:cxn modelId="{E5B5C620-8954-471B-BACC-D144CF166B95}" type="presOf" srcId="{4344EAE5-8F5E-45E8-851F-64A612475F59}" destId="{C9C95D13-01CE-46CB-8A78-3EC4A872099E}" srcOrd="0" destOrd="0" presId="urn:microsoft.com/office/officeart/2005/8/layout/hierarchy1"/>
    <dgm:cxn modelId="{9FA9975F-5437-4582-8408-280F79640E81}" srcId="{6490BBE3-026F-4F19-9DC7-CC940A06BB45}" destId="{E640C6B4-827D-4FA4-A949-519AF0778099}" srcOrd="0" destOrd="0" parTransId="{53CE8CFB-7BF7-4745-A005-F6589AAA5CB5}" sibTransId="{880FDFB8-BCB6-4356-A76B-C1705C0AA977}"/>
    <dgm:cxn modelId="{45A73778-925C-4E24-9085-E201EDBF3842}" type="presOf" srcId="{B64A1092-CC4E-4445-B390-9CE56CE3E435}" destId="{6622B252-7C9D-4DEB-8891-3B22FE02A3D7}" srcOrd="0" destOrd="0" presId="urn:microsoft.com/office/officeart/2005/8/layout/hierarchy1"/>
    <dgm:cxn modelId="{1AE32F87-071C-4AC9-BFF6-2F5CD1BB95B8}" type="presOf" srcId="{895DB92A-2701-44D1-A7BB-0DF0472D4AD4}" destId="{CC57697B-40EA-47E4-8824-6B8F3F080D45}" srcOrd="0" destOrd="0" presId="urn:microsoft.com/office/officeart/2005/8/layout/hierarchy1"/>
    <dgm:cxn modelId="{6BC91CC2-A410-43F0-8773-2B408E6A7AC5}" type="presOf" srcId="{53CE8CFB-7BF7-4745-A005-F6589AAA5CB5}" destId="{0756F54F-E7EA-4F39-895E-CA90BF0CE2B2}" srcOrd="0" destOrd="0" presId="urn:microsoft.com/office/officeart/2005/8/layout/hierarchy1"/>
    <dgm:cxn modelId="{6F0BD282-D940-4B06-BD83-44608FD4CC5F}" type="presOf" srcId="{EE38D77F-A860-49C7-BD79-7786BCDD0ADB}" destId="{B9906912-8690-45E2-BBC6-CEA6E4E5171D}" srcOrd="0" destOrd="0" presId="urn:microsoft.com/office/officeart/2005/8/layout/hierarchy1"/>
    <dgm:cxn modelId="{7567CC8A-6B1B-45DF-92DA-6D8FDEF99751}" type="presOf" srcId="{60A798A1-50F5-4576-89E7-911B7319EF9B}" destId="{46DB26CF-1947-47C2-9C93-5B7B79188540}" srcOrd="0" destOrd="0" presId="urn:microsoft.com/office/officeart/2005/8/layout/hierarchy1"/>
    <dgm:cxn modelId="{CFCB4072-72E6-4FB8-B8D0-A5FE4C27FC31}" type="presOf" srcId="{BB053A7E-5AEA-45CF-A189-29490EB3BF90}" destId="{2408E29B-1982-44E8-9B4C-C560F39F9793}" srcOrd="0" destOrd="0" presId="urn:microsoft.com/office/officeart/2005/8/layout/hierarchy1"/>
    <dgm:cxn modelId="{FEFD3DF0-2833-477B-B28B-AB455B964AA5}" srcId="{B7594B85-1AA3-469E-B9F8-FE0A3FF2C8BA}" destId="{6490BBE3-026F-4F19-9DC7-CC940A06BB45}" srcOrd="0" destOrd="0" parTransId="{154FA1B9-AFB3-4B4F-B38D-999B6515A2D1}" sibTransId="{92D6E2B0-F8DB-4CE9-95D6-3809352A4069}"/>
    <dgm:cxn modelId="{2BE86910-3290-4624-BDB2-BBCBFF82A151}" type="presOf" srcId="{6490BBE3-026F-4F19-9DC7-CC940A06BB45}" destId="{DBA9794F-24DF-436A-BDCA-F87B1A1DCFD6}" srcOrd="0" destOrd="0" presId="urn:microsoft.com/office/officeart/2005/8/layout/hierarchy1"/>
    <dgm:cxn modelId="{78EAD685-0A3E-4AE4-A5ED-55150A145567}" type="presParOf" srcId="{C9C95D13-01CE-46CB-8A78-3EC4A872099E}" destId="{68EE7FBA-915E-4BEA-A4DA-4DFBC241346B}" srcOrd="0" destOrd="0" presId="urn:microsoft.com/office/officeart/2005/8/layout/hierarchy1"/>
    <dgm:cxn modelId="{1C4BD6C7-A177-4CF6-B1DA-1C98193DB18D}" type="presParOf" srcId="{68EE7FBA-915E-4BEA-A4DA-4DFBC241346B}" destId="{56D30B23-01C3-4723-BA99-6D1DFA731662}" srcOrd="0" destOrd="0" presId="urn:microsoft.com/office/officeart/2005/8/layout/hierarchy1"/>
    <dgm:cxn modelId="{22A55D26-AAFA-46A1-B26A-03292613D2A2}" type="presParOf" srcId="{56D30B23-01C3-4723-BA99-6D1DFA731662}" destId="{37ED1E3F-124C-49A8-9863-87615C34AB7B}" srcOrd="0" destOrd="0" presId="urn:microsoft.com/office/officeart/2005/8/layout/hierarchy1"/>
    <dgm:cxn modelId="{B117C4A0-7DB4-4AA7-8718-7ABFDC98E2EB}" type="presParOf" srcId="{56D30B23-01C3-4723-BA99-6D1DFA731662}" destId="{DCBF5913-6A02-4E5E-AC0A-9264A2F7C9DD}" srcOrd="1" destOrd="0" presId="urn:microsoft.com/office/officeart/2005/8/layout/hierarchy1"/>
    <dgm:cxn modelId="{57111794-4CC1-4A98-8D19-4697A8E3EC25}" type="presParOf" srcId="{68EE7FBA-915E-4BEA-A4DA-4DFBC241346B}" destId="{FE11BCB4-DE32-4D43-AA05-6E37140CDB7F}" srcOrd="1" destOrd="0" presId="urn:microsoft.com/office/officeart/2005/8/layout/hierarchy1"/>
    <dgm:cxn modelId="{5BCEF746-3175-407C-8EF9-C84C638ECCBF}" type="presParOf" srcId="{FE11BCB4-DE32-4D43-AA05-6E37140CDB7F}" destId="{335054F2-D02A-47E8-968F-57AE023A5390}" srcOrd="0" destOrd="0" presId="urn:microsoft.com/office/officeart/2005/8/layout/hierarchy1"/>
    <dgm:cxn modelId="{D715C381-2439-4DE1-BAB2-1FBD5FA74664}" type="presParOf" srcId="{FE11BCB4-DE32-4D43-AA05-6E37140CDB7F}" destId="{0FAE9B24-A9D7-43DB-AC28-38CEFDAEA44F}" srcOrd="1" destOrd="0" presId="urn:microsoft.com/office/officeart/2005/8/layout/hierarchy1"/>
    <dgm:cxn modelId="{EFAB4FF3-E146-4C60-A227-791B8F30E250}" type="presParOf" srcId="{0FAE9B24-A9D7-43DB-AC28-38CEFDAEA44F}" destId="{491BB745-250F-4604-8441-C2F68C32DE60}" srcOrd="0" destOrd="0" presId="urn:microsoft.com/office/officeart/2005/8/layout/hierarchy1"/>
    <dgm:cxn modelId="{6D533AE2-4B5C-4F0D-8F34-19CA7E5AFD30}" type="presParOf" srcId="{491BB745-250F-4604-8441-C2F68C32DE60}" destId="{5E470516-985F-44F2-A2CF-72A60879B38E}" srcOrd="0" destOrd="0" presId="urn:microsoft.com/office/officeart/2005/8/layout/hierarchy1"/>
    <dgm:cxn modelId="{C96C2831-F957-42DB-AE8F-2E7A68180B19}" type="presParOf" srcId="{491BB745-250F-4604-8441-C2F68C32DE60}" destId="{DBA9794F-24DF-436A-BDCA-F87B1A1DCFD6}" srcOrd="1" destOrd="0" presId="urn:microsoft.com/office/officeart/2005/8/layout/hierarchy1"/>
    <dgm:cxn modelId="{AB7C4383-9BA2-40F4-8DDB-67CBBD2198B3}" type="presParOf" srcId="{0FAE9B24-A9D7-43DB-AC28-38CEFDAEA44F}" destId="{FE1E1EAA-F180-4FC7-8A4E-58C4BC195147}" srcOrd="1" destOrd="0" presId="urn:microsoft.com/office/officeart/2005/8/layout/hierarchy1"/>
    <dgm:cxn modelId="{D12C0B2E-4883-44FD-B3C8-766675E1BDB2}" type="presParOf" srcId="{FE1E1EAA-F180-4FC7-8A4E-58C4BC195147}" destId="{0756F54F-E7EA-4F39-895E-CA90BF0CE2B2}" srcOrd="0" destOrd="0" presId="urn:microsoft.com/office/officeart/2005/8/layout/hierarchy1"/>
    <dgm:cxn modelId="{48AFA6B0-AC00-4E77-AA64-D4E4AFB34472}" type="presParOf" srcId="{FE1E1EAA-F180-4FC7-8A4E-58C4BC195147}" destId="{0B96A575-F2AE-4C15-8EDE-AC1B48B5DF2A}" srcOrd="1" destOrd="0" presId="urn:microsoft.com/office/officeart/2005/8/layout/hierarchy1"/>
    <dgm:cxn modelId="{2CC987FD-F50C-4CD1-83D4-DB490E079A8B}" type="presParOf" srcId="{0B96A575-F2AE-4C15-8EDE-AC1B48B5DF2A}" destId="{548F00D4-67A1-4503-85D9-23972E32C16F}" srcOrd="0" destOrd="0" presId="urn:microsoft.com/office/officeart/2005/8/layout/hierarchy1"/>
    <dgm:cxn modelId="{D4ABA496-8F4B-4ABC-818D-2768D17E90E7}" type="presParOf" srcId="{548F00D4-67A1-4503-85D9-23972E32C16F}" destId="{FFB439C6-6BF3-4FCC-8B06-C2AC958B4D5B}" srcOrd="0" destOrd="0" presId="urn:microsoft.com/office/officeart/2005/8/layout/hierarchy1"/>
    <dgm:cxn modelId="{A261CBF7-EFA7-4838-AEDE-B6ADD747B9E2}" type="presParOf" srcId="{548F00D4-67A1-4503-85D9-23972E32C16F}" destId="{1CBEEFC3-D27E-45E7-8A7A-56F5D1D24DBD}" srcOrd="1" destOrd="0" presId="urn:microsoft.com/office/officeart/2005/8/layout/hierarchy1"/>
    <dgm:cxn modelId="{95620E51-05E4-415E-B2EF-3F91E5A7EBCA}" type="presParOf" srcId="{0B96A575-F2AE-4C15-8EDE-AC1B48B5DF2A}" destId="{ADAA5291-4AD8-4E1A-89DC-58DDDA770099}" srcOrd="1" destOrd="0" presId="urn:microsoft.com/office/officeart/2005/8/layout/hierarchy1"/>
    <dgm:cxn modelId="{897B2305-62FC-4291-A5C1-AF6A6451EFCD}" type="presParOf" srcId="{FE1E1EAA-F180-4FC7-8A4E-58C4BC195147}" destId="{CC57697B-40EA-47E4-8824-6B8F3F080D45}" srcOrd="2" destOrd="0" presId="urn:microsoft.com/office/officeart/2005/8/layout/hierarchy1"/>
    <dgm:cxn modelId="{5CE7B73A-0E91-4A42-BC91-A6CBA5EA85DE}" type="presParOf" srcId="{FE1E1EAA-F180-4FC7-8A4E-58C4BC195147}" destId="{40F390B9-E5F0-46D3-88F8-3C6B76A80163}" srcOrd="3" destOrd="0" presId="urn:microsoft.com/office/officeart/2005/8/layout/hierarchy1"/>
    <dgm:cxn modelId="{86BC8AF5-7CEF-47A4-8A4C-5E6A0F451915}" type="presParOf" srcId="{40F390B9-E5F0-46D3-88F8-3C6B76A80163}" destId="{05C04D56-4084-4E0D-908F-078A13DD1C5C}" srcOrd="0" destOrd="0" presId="urn:microsoft.com/office/officeart/2005/8/layout/hierarchy1"/>
    <dgm:cxn modelId="{1B83BB5A-2014-43AD-9F76-6FA89C12009D}" type="presParOf" srcId="{05C04D56-4084-4E0D-908F-078A13DD1C5C}" destId="{9CE2561B-A20F-46FE-9F75-F9D6597FC57D}" srcOrd="0" destOrd="0" presId="urn:microsoft.com/office/officeart/2005/8/layout/hierarchy1"/>
    <dgm:cxn modelId="{EF3F6DA5-EDD6-4DAF-94E5-DD9F2A644871}" type="presParOf" srcId="{05C04D56-4084-4E0D-908F-078A13DD1C5C}" destId="{B9906912-8690-45E2-BBC6-CEA6E4E5171D}" srcOrd="1" destOrd="0" presId="urn:microsoft.com/office/officeart/2005/8/layout/hierarchy1"/>
    <dgm:cxn modelId="{34A58F32-BED1-4741-A4B6-4EA18AD4A7E5}" type="presParOf" srcId="{40F390B9-E5F0-46D3-88F8-3C6B76A80163}" destId="{3B4654B3-6796-46F6-9476-B692607C42E4}" srcOrd="1" destOrd="0" presId="urn:microsoft.com/office/officeart/2005/8/layout/hierarchy1"/>
    <dgm:cxn modelId="{F47DD91E-C86D-4877-871D-3C9F75CFA642}" type="presParOf" srcId="{FE11BCB4-DE32-4D43-AA05-6E37140CDB7F}" destId="{46DB26CF-1947-47C2-9C93-5B7B79188540}" srcOrd="2" destOrd="0" presId="urn:microsoft.com/office/officeart/2005/8/layout/hierarchy1"/>
    <dgm:cxn modelId="{83A760BD-88DF-43E0-BA31-A3DB0846FD09}" type="presParOf" srcId="{FE11BCB4-DE32-4D43-AA05-6E37140CDB7F}" destId="{B95114B6-92A3-4E4C-96A6-88E650A43645}" srcOrd="3" destOrd="0" presId="urn:microsoft.com/office/officeart/2005/8/layout/hierarchy1"/>
    <dgm:cxn modelId="{460ABE22-FCCB-44F5-B1F0-D3A2E0106C8A}" type="presParOf" srcId="{B95114B6-92A3-4E4C-96A6-88E650A43645}" destId="{6A01608B-952E-421F-B607-BDCFE2410AAE}" srcOrd="0" destOrd="0" presId="urn:microsoft.com/office/officeart/2005/8/layout/hierarchy1"/>
    <dgm:cxn modelId="{9E3D2A16-3BE0-4D98-B286-2C3F11AB9D82}" type="presParOf" srcId="{6A01608B-952E-421F-B607-BDCFE2410AAE}" destId="{8DD105ED-8F07-4C06-9406-17F0B81C447A}" srcOrd="0" destOrd="0" presId="urn:microsoft.com/office/officeart/2005/8/layout/hierarchy1"/>
    <dgm:cxn modelId="{2B70C926-ADB1-4FDC-9A9D-28A3797E7356}" type="presParOf" srcId="{6A01608B-952E-421F-B607-BDCFE2410AAE}" destId="{147EF27E-62D4-45CE-939D-3E678F778E6A}" srcOrd="1" destOrd="0" presId="urn:microsoft.com/office/officeart/2005/8/layout/hierarchy1"/>
    <dgm:cxn modelId="{31CE37E3-1E4E-4951-8B37-5C8AE94BF197}" type="presParOf" srcId="{B95114B6-92A3-4E4C-96A6-88E650A43645}" destId="{742B900A-3A90-4540-8438-9540041C23F1}" srcOrd="1" destOrd="0" presId="urn:microsoft.com/office/officeart/2005/8/layout/hierarchy1"/>
    <dgm:cxn modelId="{ED6F17F7-D62C-4ECB-A8B3-34218BB5CBD8}" type="presParOf" srcId="{742B900A-3A90-4540-8438-9540041C23F1}" destId="{2408E29B-1982-44E8-9B4C-C560F39F9793}" srcOrd="0" destOrd="0" presId="urn:microsoft.com/office/officeart/2005/8/layout/hierarchy1"/>
    <dgm:cxn modelId="{1CC52A64-E156-49CB-804A-D45E9BE1EA97}" type="presParOf" srcId="{742B900A-3A90-4540-8438-9540041C23F1}" destId="{E6E02FCB-F84F-44D0-952A-C5AD4C6F86E3}" srcOrd="1" destOrd="0" presId="urn:microsoft.com/office/officeart/2005/8/layout/hierarchy1"/>
    <dgm:cxn modelId="{0A330D96-7F9D-4C9E-A3DC-7CA4BAD3098C}" type="presParOf" srcId="{E6E02FCB-F84F-44D0-952A-C5AD4C6F86E3}" destId="{AC516B37-98CB-4443-9D98-37A062A87225}" srcOrd="0" destOrd="0" presId="urn:microsoft.com/office/officeart/2005/8/layout/hierarchy1"/>
    <dgm:cxn modelId="{DB475D48-6628-4A0F-A4DD-9307D322FAE7}" type="presParOf" srcId="{AC516B37-98CB-4443-9D98-37A062A87225}" destId="{8822D989-39DB-4BB2-A97B-A4E02161D66D}" srcOrd="0" destOrd="0" presId="urn:microsoft.com/office/officeart/2005/8/layout/hierarchy1"/>
    <dgm:cxn modelId="{AC8F6D8A-24B1-4D88-A9E2-67FA2E6FB81D}" type="presParOf" srcId="{AC516B37-98CB-4443-9D98-37A062A87225}" destId="{E388A869-1AF8-45F8-82F0-23510CC0C5F3}" srcOrd="1" destOrd="0" presId="urn:microsoft.com/office/officeart/2005/8/layout/hierarchy1"/>
    <dgm:cxn modelId="{1340C503-0B12-4B0C-92AF-43181CA1DFA8}" type="presParOf" srcId="{E6E02FCB-F84F-44D0-952A-C5AD4C6F86E3}" destId="{99D455D3-76CA-43D4-A237-31F667CFE8FC}" srcOrd="1" destOrd="0" presId="urn:microsoft.com/office/officeart/2005/8/layout/hierarchy1"/>
    <dgm:cxn modelId="{8D0552F7-CF60-4157-B390-1670F8742FBF}" type="presParOf" srcId="{742B900A-3A90-4540-8438-9540041C23F1}" destId="{1317C329-8067-4CBA-86D3-7EB720C05AF7}" srcOrd="2" destOrd="0" presId="urn:microsoft.com/office/officeart/2005/8/layout/hierarchy1"/>
    <dgm:cxn modelId="{10920393-34E4-4F09-A7A2-D5F3B454F552}" type="presParOf" srcId="{742B900A-3A90-4540-8438-9540041C23F1}" destId="{697E01DD-8781-4342-A9FA-7848B5A7F8E4}" srcOrd="3" destOrd="0" presId="urn:microsoft.com/office/officeart/2005/8/layout/hierarchy1"/>
    <dgm:cxn modelId="{F3B026D7-F06C-4DB2-B6DD-F49B5E3FEC51}" type="presParOf" srcId="{697E01DD-8781-4342-A9FA-7848B5A7F8E4}" destId="{386AB14A-E08F-4A1A-B4D0-855A8E8104BE}" srcOrd="0" destOrd="0" presId="urn:microsoft.com/office/officeart/2005/8/layout/hierarchy1"/>
    <dgm:cxn modelId="{333F8C8F-2787-4DDA-A9D8-E3B481C866BA}" type="presParOf" srcId="{386AB14A-E08F-4A1A-B4D0-855A8E8104BE}" destId="{EC3D4917-A625-4E25-8D25-50FA3A979C2D}" srcOrd="0" destOrd="0" presId="urn:microsoft.com/office/officeart/2005/8/layout/hierarchy1"/>
    <dgm:cxn modelId="{2A63C5F8-B750-4AA9-81C0-C01EBB281408}" type="presParOf" srcId="{386AB14A-E08F-4A1A-B4D0-855A8E8104BE}" destId="{6622B252-7C9D-4DEB-8891-3B22FE02A3D7}" srcOrd="1" destOrd="0" presId="urn:microsoft.com/office/officeart/2005/8/layout/hierarchy1"/>
    <dgm:cxn modelId="{4570E497-E450-4D78-A5F8-47EF4C97BFFA}" type="presParOf" srcId="{697E01DD-8781-4342-A9FA-7848B5A7F8E4}" destId="{03B0D68E-9577-4928-80A5-CC609B1591BA}" srcOrd="1" destOrd="0" presId="urn:microsoft.com/office/officeart/2005/8/layout/hierarchy1"/>
  </dgm:cxnLst>
  <dgm:bg>
    <a:noFill/>
    <a:effectLst>
      <a:outerShdw blurRad="50800" dist="50800" dir="5400000" sx="104000" sy="104000" algn="ctr" rotWithShape="0">
        <a:schemeClr val="bg1"/>
      </a:outerShdw>
    </a:effectLst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17C329-8067-4CBA-86D3-7EB720C05AF7}">
      <dsp:nvSpPr>
        <dsp:cNvPr id="0" name=""/>
        <dsp:cNvSpPr/>
      </dsp:nvSpPr>
      <dsp:spPr>
        <a:xfrm>
          <a:off x="6121663" y="3172564"/>
          <a:ext cx="1028367" cy="2643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69"/>
              </a:lnTo>
              <a:lnTo>
                <a:pt x="1028367" y="157169"/>
              </a:lnTo>
              <a:lnTo>
                <a:pt x="1028367" y="264330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08E29B-1982-44E8-9B4C-C560F39F9793}">
      <dsp:nvSpPr>
        <dsp:cNvPr id="0" name=""/>
        <dsp:cNvSpPr/>
      </dsp:nvSpPr>
      <dsp:spPr>
        <a:xfrm>
          <a:off x="5231946" y="3172564"/>
          <a:ext cx="889717" cy="264330"/>
        </a:xfrm>
        <a:custGeom>
          <a:avLst/>
          <a:gdLst/>
          <a:ahLst/>
          <a:cxnLst/>
          <a:rect l="0" t="0" r="0" b="0"/>
          <a:pathLst>
            <a:path>
              <a:moveTo>
                <a:pt x="889717" y="0"/>
              </a:moveTo>
              <a:lnTo>
                <a:pt x="889717" y="157169"/>
              </a:lnTo>
              <a:lnTo>
                <a:pt x="0" y="157169"/>
              </a:lnTo>
              <a:lnTo>
                <a:pt x="0" y="264330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DB26CF-1947-47C2-9C93-5B7B79188540}">
      <dsp:nvSpPr>
        <dsp:cNvPr id="0" name=""/>
        <dsp:cNvSpPr/>
      </dsp:nvSpPr>
      <dsp:spPr>
        <a:xfrm>
          <a:off x="4035865" y="1275556"/>
          <a:ext cx="2085798" cy="441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952"/>
              </a:lnTo>
              <a:lnTo>
                <a:pt x="2085798" y="333952"/>
              </a:lnTo>
              <a:lnTo>
                <a:pt x="2085798" y="44111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57697B-40EA-47E4-8824-6B8F3F080D45}">
      <dsp:nvSpPr>
        <dsp:cNvPr id="0" name=""/>
        <dsp:cNvSpPr/>
      </dsp:nvSpPr>
      <dsp:spPr>
        <a:xfrm>
          <a:off x="2089364" y="3015526"/>
          <a:ext cx="1052543" cy="304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187"/>
              </a:lnTo>
              <a:lnTo>
                <a:pt x="1052543" y="197187"/>
              </a:lnTo>
              <a:lnTo>
                <a:pt x="1052543" y="304348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56F54F-E7EA-4F39-895E-CA90BF0CE2B2}">
      <dsp:nvSpPr>
        <dsp:cNvPr id="0" name=""/>
        <dsp:cNvSpPr/>
      </dsp:nvSpPr>
      <dsp:spPr>
        <a:xfrm>
          <a:off x="1082582" y="3015526"/>
          <a:ext cx="1006782" cy="304348"/>
        </a:xfrm>
        <a:custGeom>
          <a:avLst/>
          <a:gdLst/>
          <a:ahLst/>
          <a:cxnLst/>
          <a:rect l="0" t="0" r="0" b="0"/>
          <a:pathLst>
            <a:path>
              <a:moveTo>
                <a:pt x="1006782" y="0"/>
              </a:moveTo>
              <a:lnTo>
                <a:pt x="1006782" y="197187"/>
              </a:lnTo>
              <a:lnTo>
                <a:pt x="0" y="197187"/>
              </a:lnTo>
              <a:lnTo>
                <a:pt x="0" y="304348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054F2-D02A-47E8-968F-57AE023A5390}">
      <dsp:nvSpPr>
        <dsp:cNvPr id="0" name=""/>
        <dsp:cNvSpPr/>
      </dsp:nvSpPr>
      <dsp:spPr>
        <a:xfrm>
          <a:off x="2089364" y="1275556"/>
          <a:ext cx="1946500" cy="401096"/>
        </a:xfrm>
        <a:custGeom>
          <a:avLst/>
          <a:gdLst/>
          <a:ahLst/>
          <a:cxnLst/>
          <a:rect l="0" t="0" r="0" b="0"/>
          <a:pathLst>
            <a:path>
              <a:moveTo>
                <a:pt x="1946500" y="0"/>
              </a:moveTo>
              <a:lnTo>
                <a:pt x="1946500" y="293934"/>
              </a:lnTo>
              <a:lnTo>
                <a:pt x="0" y="293934"/>
              </a:lnTo>
              <a:lnTo>
                <a:pt x="0" y="401096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D1E3F-124C-49A8-9863-87615C34AB7B}">
      <dsp:nvSpPr>
        <dsp:cNvPr id="0" name=""/>
        <dsp:cNvSpPr/>
      </dsp:nvSpPr>
      <dsp:spPr>
        <a:xfrm>
          <a:off x="3063596" y="-29984"/>
          <a:ext cx="1944537" cy="13055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CBF5913-6A02-4E5E-AC0A-9264A2F7C9DD}">
      <dsp:nvSpPr>
        <dsp:cNvPr id="0" name=""/>
        <dsp:cNvSpPr/>
      </dsp:nvSpPr>
      <dsp:spPr>
        <a:xfrm>
          <a:off x="3192126" y="92118"/>
          <a:ext cx="1944537" cy="13055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Количество бюджетных мест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all" spc="0" dirty="0" smtClean="0">
              <a:ln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0000" stA="55000" endPos="48000" dist="500" dir="5400000" sy="-100000" algn="bl" rotWithShape="0"/>
              </a:effectLst>
              <a:latin typeface="Roboto" pitchFamily="2" charset="0"/>
              <a:ea typeface="Roboto" pitchFamily="2" charset="0"/>
            </a:rPr>
            <a:t>813</a:t>
          </a:r>
          <a:endParaRPr lang="ru-RU" sz="2000" b="1" kern="1200" cap="all" spc="0" dirty="0">
            <a:ln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0000" stA="55000" endPos="48000" dist="500" dir="5400000" sy="-100000" algn="bl" rotWithShape="0"/>
            </a:effectLst>
            <a:latin typeface="Roboto" pitchFamily="2" charset="0"/>
            <a:ea typeface="Roboto" pitchFamily="2" charset="0"/>
          </a:endParaRPr>
        </a:p>
      </dsp:txBody>
      <dsp:txXfrm>
        <a:off x="3192126" y="92118"/>
        <a:ext cx="1944537" cy="1305540"/>
      </dsp:txXfrm>
    </dsp:sp>
    <dsp:sp modelId="{5E470516-985F-44F2-A2CF-72A60879B38E}">
      <dsp:nvSpPr>
        <dsp:cNvPr id="0" name=""/>
        <dsp:cNvSpPr/>
      </dsp:nvSpPr>
      <dsp:spPr>
        <a:xfrm>
          <a:off x="913302" y="1676652"/>
          <a:ext cx="2352124" cy="13388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BA9794F-24DF-436A-BDCA-F87B1A1DCFD6}">
      <dsp:nvSpPr>
        <dsp:cNvPr id="0" name=""/>
        <dsp:cNvSpPr/>
      </dsp:nvSpPr>
      <dsp:spPr>
        <a:xfrm>
          <a:off x="1041831" y="1798755"/>
          <a:ext cx="2352124" cy="1338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За счет средств регионального бюджета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all" spc="0" dirty="0" smtClean="0">
              <a:ln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0000" stA="55000" endPos="48000" dist="500" dir="5400000" sy="-100000" algn="bl" rotWithShape="0"/>
              </a:effectLst>
              <a:latin typeface="Roboto" pitchFamily="2" charset="0"/>
              <a:ea typeface="Roboto" pitchFamily="2" charset="0"/>
            </a:rPr>
            <a:t>458</a:t>
          </a:r>
          <a:endParaRPr lang="ru-RU" sz="2000" b="1" kern="1200" cap="all" spc="0" dirty="0">
            <a:ln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0000" stA="55000" endPos="48000" dist="500" dir="5400000" sy="-100000" algn="bl" rotWithShape="0"/>
            </a:effectLst>
            <a:latin typeface="Roboto" pitchFamily="2" charset="0"/>
            <a:ea typeface="Roboto" pitchFamily="2" charset="0"/>
          </a:endParaRPr>
        </a:p>
      </dsp:txBody>
      <dsp:txXfrm>
        <a:off x="1041831" y="1798755"/>
        <a:ext cx="2352124" cy="1338874"/>
      </dsp:txXfrm>
    </dsp:sp>
    <dsp:sp modelId="{FFB439C6-6BF3-4FCC-8B06-C2AC958B4D5B}">
      <dsp:nvSpPr>
        <dsp:cNvPr id="0" name=""/>
        <dsp:cNvSpPr/>
      </dsp:nvSpPr>
      <dsp:spPr>
        <a:xfrm>
          <a:off x="155305" y="3319874"/>
          <a:ext cx="1854552" cy="11303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CBEEFC3-D27E-45E7-8A7A-56F5D1D24DBD}">
      <dsp:nvSpPr>
        <dsp:cNvPr id="0" name=""/>
        <dsp:cNvSpPr/>
      </dsp:nvSpPr>
      <dsp:spPr>
        <a:xfrm>
          <a:off x="283835" y="3441978"/>
          <a:ext cx="1854552" cy="11303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Очная форма: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Б</a:t>
          </a:r>
          <a:r>
            <a:rPr lang="ru-RU" sz="1500" b="1" kern="1200" cap="none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АКАЛАВР</a:t>
          </a: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. – 260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Магистр. – 135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Аспирант.  – 13</a:t>
          </a:r>
          <a:endParaRPr lang="ru-RU" sz="1500" b="1" kern="1200" cap="all" spc="0" dirty="0">
            <a:ln w="0"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2700" stA="50000" endPos="50000" dist="5000" dir="5400000" sy="-100000" rotWithShape="0"/>
            </a:effectLst>
            <a:latin typeface="Roboto" pitchFamily="2" charset="0"/>
            <a:ea typeface="Roboto" pitchFamily="2" charset="0"/>
          </a:endParaRPr>
        </a:p>
      </dsp:txBody>
      <dsp:txXfrm>
        <a:off x="283835" y="3441978"/>
        <a:ext cx="1854552" cy="1130394"/>
      </dsp:txXfrm>
    </dsp:sp>
    <dsp:sp modelId="{9CE2561B-A20F-46FE-9F75-F9D6597FC57D}">
      <dsp:nvSpPr>
        <dsp:cNvPr id="0" name=""/>
        <dsp:cNvSpPr/>
      </dsp:nvSpPr>
      <dsp:spPr>
        <a:xfrm>
          <a:off x="2266917" y="3319874"/>
          <a:ext cx="1749980" cy="11503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9906912-8690-45E2-BBC6-CEA6E4E5171D}">
      <dsp:nvSpPr>
        <dsp:cNvPr id="0" name=""/>
        <dsp:cNvSpPr/>
      </dsp:nvSpPr>
      <dsp:spPr>
        <a:xfrm>
          <a:off x="2395447" y="3441978"/>
          <a:ext cx="1749980" cy="1150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Заочная форма: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Бакалавр. – 50</a:t>
          </a:r>
          <a:endParaRPr lang="ru-RU" sz="1500" b="1" kern="1200" cap="all" spc="0" dirty="0">
            <a:ln w="0"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2700" stA="50000" endPos="50000" dist="5000" dir="5400000" sy="-100000" rotWithShape="0"/>
            </a:effectLst>
            <a:latin typeface="Roboto" pitchFamily="2" charset="0"/>
            <a:ea typeface="Roboto" pitchFamily="2" charset="0"/>
          </a:endParaRPr>
        </a:p>
      </dsp:txBody>
      <dsp:txXfrm>
        <a:off x="2395447" y="3441978"/>
        <a:ext cx="1749980" cy="1150345"/>
      </dsp:txXfrm>
    </dsp:sp>
    <dsp:sp modelId="{8DD105ED-8F07-4C06-9406-17F0B81C447A}">
      <dsp:nvSpPr>
        <dsp:cNvPr id="0" name=""/>
        <dsp:cNvSpPr/>
      </dsp:nvSpPr>
      <dsp:spPr>
        <a:xfrm>
          <a:off x="4981820" y="1716670"/>
          <a:ext cx="2279687" cy="14558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7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47EF27E-62D4-45CE-939D-3E678F778E6A}">
      <dsp:nvSpPr>
        <dsp:cNvPr id="0" name=""/>
        <dsp:cNvSpPr/>
      </dsp:nvSpPr>
      <dsp:spPr>
        <a:xfrm>
          <a:off x="5110349" y="1838773"/>
          <a:ext cx="2279687" cy="14558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За счет средств федерального бюджета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all" spc="0" dirty="0" smtClean="0">
              <a:ln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0000" stA="55000" endPos="48000" dist="500" dir="5400000" sy="-100000" algn="bl" rotWithShape="0"/>
              </a:effectLst>
              <a:latin typeface="Roboto" pitchFamily="2" charset="0"/>
              <a:ea typeface="Roboto" pitchFamily="2" charset="0"/>
            </a:rPr>
            <a:t>355</a:t>
          </a:r>
          <a:endParaRPr lang="ru-RU" sz="2000" b="1" kern="1200" cap="all" spc="0" dirty="0">
            <a:ln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0000" stA="55000" endPos="48000" dist="500" dir="5400000" sy="-100000" algn="bl" rotWithShape="0"/>
            </a:effectLst>
            <a:latin typeface="Roboto" pitchFamily="2" charset="0"/>
            <a:ea typeface="Roboto" pitchFamily="2" charset="0"/>
          </a:endParaRPr>
        </a:p>
      </dsp:txBody>
      <dsp:txXfrm>
        <a:off x="5110349" y="1838773"/>
        <a:ext cx="2279687" cy="1455894"/>
      </dsp:txXfrm>
    </dsp:sp>
    <dsp:sp modelId="{8822D989-39DB-4BB2-A97B-A4E02161D66D}">
      <dsp:nvSpPr>
        <dsp:cNvPr id="0" name=""/>
        <dsp:cNvSpPr/>
      </dsp:nvSpPr>
      <dsp:spPr>
        <a:xfrm>
          <a:off x="4273958" y="3436895"/>
          <a:ext cx="1915976" cy="1190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388A869-1AF8-45F8-82F0-23510CC0C5F3}">
      <dsp:nvSpPr>
        <dsp:cNvPr id="0" name=""/>
        <dsp:cNvSpPr/>
      </dsp:nvSpPr>
      <dsp:spPr>
        <a:xfrm>
          <a:off x="4402487" y="3558998"/>
          <a:ext cx="1915976" cy="11909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Очная форма: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Бакалавр. – 263</a:t>
          </a:r>
        </a:p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Магистр. – 92</a:t>
          </a:r>
          <a:endParaRPr lang="ru-RU" sz="1500" b="1" kern="1200" cap="all" spc="0" dirty="0">
            <a:ln w="0"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2700" stA="50000" endPos="50000" dist="5000" dir="5400000" sy="-100000" rotWithShape="0"/>
            </a:effectLst>
            <a:latin typeface="Roboto" pitchFamily="2" charset="0"/>
            <a:ea typeface="Roboto" pitchFamily="2" charset="0"/>
          </a:endParaRPr>
        </a:p>
      </dsp:txBody>
      <dsp:txXfrm>
        <a:off x="4402487" y="3558998"/>
        <a:ext cx="1915976" cy="1190921"/>
      </dsp:txXfrm>
    </dsp:sp>
    <dsp:sp modelId="{EC3D4917-A625-4E25-8D25-50FA3A979C2D}">
      <dsp:nvSpPr>
        <dsp:cNvPr id="0" name=""/>
        <dsp:cNvSpPr/>
      </dsp:nvSpPr>
      <dsp:spPr>
        <a:xfrm>
          <a:off x="6446994" y="3436895"/>
          <a:ext cx="1406073" cy="1124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622B252-7C9D-4DEB-8891-3B22FE02A3D7}">
      <dsp:nvSpPr>
        <dsp:cNvPr id="0" name=""/>
        <dsp:cNvSpPr/>
      </dsp:nvSpPr>
      <dsp:spPr>
        <a:xfrm>
          <a:off x="6575524" y="3558998"/>
          <a:ext cx="1406073" cy="1124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Заочная форма: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cap="all" spc="0" dirty="0" smtClean="0">
              <a:ln w="0"/>
              <a:solidFill>
                <a:schemeClr val="tx1"/>
              </a:solidFill>
              <a:effectLst>
                <a:outerShdw blurRad="50800" dist="38100" dir="5400000" sx="200000" sy="200000" algn="t" rotWithShape="0">
                  <a:prstClr val="black">
                    <a:alpha val="0"/>
                  </a:prstClr>
                </a:outerShdw>
                <a:reflection blurRad="12700" stA="50000" endPos="50000" dist="5000" dir="5400000" sy="-100000" rotWithShape="0"/>
              </a:effectLst>
              <a:latin typeface="Roboto" pitchFamily="2" charset="0"/>
              <a:ea typeface="Roboto" pitchFamily="2" charset="0"/>
            </a:rPr>
            <a:t>0</a:t>
          </a:r>
          <a:endParaRPr lang="ru-RU" sz="1500" b="1" kern="1200" cap="all" spc="0" dirty="0">
            <a:ln w="0"/>
            <a:solidFill>
              <a:schemeClr val="tx1"/>
            </a:solidFill>
            <a:effectLst>
              <a:outerShdw blurRad="50800" dist="38100" dir="5400000" sx="200000" sy="200000" algn="t" rotWithShape="0">
                <a:prstClr val="black">
                  <a:alpha val="0"/>
                </a:prstClr>
              </a:outerShdw>
              <a:reflection blurRad="12700" stA="50000" endPos="50000" dist="5000" dir="5400000" sy="-100000" rotWithShape="0"/>
            </a:effectLst>
            <a:latin typeface="Roboto" pitchFamily="2" charset="0"/>
            <a:ea typeface="Roboto" pitchFamily="2" charset="0"/>
          </a:endParaRPr>
        </a:p>
      </dsp:txBody>
      <dsp:txXfrm>
        <a:off x="6575524" y="3558998"/>
        <a:ext cx="1406073" cy="1124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D6B52-38F6-4146-BFB2-A6EFF18F82D5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37705-9297-46C2-A1B2-585ED2ACE4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37705-9297-46C2-A1B2-585ED2ACE47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8815-315C-45AF-875E-991841DD966D}" type="datetimeFigureOut">
              <a:rPr lang="ru-RU" smtClean="0"/>
              <a:pPr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3573016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Times New Roman" pitchFamily="18" charset="0"/>
              </a:rPr>
              <a:t>О готовности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Times New Roman" pitchFamily="18" charset="0"/>
              </a:rPr>
              <a:t>приемной комиссии НВГУ</a:t>
            </a:r>
          </a:p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Times New Roman" pitchFamily="18" charset="0"/>
              </a:rPr>
              <a:t>к приемной кампании 2024 года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Autofit/>
          </a:bodyPr>
          <a:lstStyle/>
          <a:p>
            <a:r>
              <a:rPr lang="ru-RU" sz="2500" dirty="0" smtClean="0">
                <a:latin typeface="Roboto" pitchFamily="2" charset="0"/>
                <a:ea typeface="Roboto" pitchFamily="2" charset="0"/>
              </a:rPr>
              <a:t>Потенциальные абитуриенты (</a:t>
            </a:r>
            <a:r>
              <a:rPr lang="ru-RU" sz="2500" dirty="0" err="1" smtClean="0">
                <a:latin typeface="Roboto" pitchFamily="2" charset="0"/>
                <a:ea typeface="Roboto" pitchFamily="2" charset="0"/>
              </a:rPr>
              <a:t>бакалавриат</a:t>
            </a:r>
            <a:r>
              <a:rPr lang="ru-RU" sz="2500" dirty="0" smtClean="0">
                <a:latin typeface="Roboto" pitchFamily="2" charset="0"/>
                <a:ea typeface="Roboto" pitchFamily="2" charset="0"/>
              </a:rPr>
              <a:t>)</a:t>
            </a:r>
            <a:endParaRPr lang="ru-RU" sz="25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785794"/>
          <a:ext cx="8572560" cy="5143535"/>
        </p:xfrm>
        <a:graphic>
          <a:graphicData uri="http://schemas.openxmlformats.org/drawingml/2006/table">
            <a:tbl>
              <a:tblPr/>
              <a:tblGrid>
                <a:gridCol w="1908117"/>
                <a:gridCol w="4035223"/>
                <a:gridCol w="1161439"/>
                <a:gridCol w="1467781"/>
              </a:tblGrid>
              <a:tr h="5696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Направление подготовки                                                                                     (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бакалавриат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Количество бюджетных мест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Количество потенциальных абитуриентов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0908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Гуманитарный факультет</a:t>
                      </a:r>
                    </a:p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38.03.02 Менеджмент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11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38.03.06 Торговое дело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42.03.01 Реклама и связи с общественностью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42.03.02 Журналистика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0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43.03.02 Туризм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43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44.03.01 Педагогическое образование (филологическое образование)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43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44.03.01 Педагогическое образование (историческое образование)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43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44.03.01 Педагогическое образование (иностранный язык)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9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45.03.01 Филология</a:t>
                      </a:r>
                      <a:r>
                        <a:rPr lang="ru-RU" sz="1200" b="0" i="0" u="none" strike="noStrike" kern="1200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9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45.03.02 Лингвистика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9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46.03.01 История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0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46.03.02 Документоведение и архивоведение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29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44.03.05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Педагогическое образование  (с двумя профилями подготовки) (русская литература и родная (хантыйская) литература)</a:t>
                      </a: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4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44.03.05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Педагогическое образование  (с двумя профилями подготовки) (история и обществознание)</a:t>
                      </a: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485">
                <a:tc vMerge="1">
                  <a:txBody>
                    <a:bodyPr/>
                    <a:lstStyle/>
                    <a:p>
                      <a:pPr algn="l" fontAlgn="ctr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122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Потенциальные абитуриенты (</a:t>
            </a:r>
            <a:r>
              <a:rPr lang="ru-RU" sz="2400" dirty="0" err="1" smtClean="0">
                <a:latin typeface="Roboto" pitchFamily="2" charset="0"/>
                <a:ea typeface="Roboto" pitchFamily="2" charset="0"/>
              </a:rPr>
              <a:t>бакалавриат</a:t>
            </a:r>
            <a:r>
              <a:rPr lang="ru-RU" sz="2400" dirty="0" smtClean="0">
                <a:latin typeface="Roboto" pitchFamily="2" charset="0"/>
                <a:ea typeface="Roboto" pitchFamily="2" charset="0"/>
              </a:rPr>
              <a:t>)</a:t>
            </a:r>
            <a:endParaRPr lang="ru-RU" sz="24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642918"/>
          <a:ext cx="8786874" cy="5426656"/>
        </p:xfrm>
        <a:graphic>
          <a:graphicData uri="http://schemas.openxmlformats.org/drawingml/2006/table">
            <a:tbl>
              <a:tblPr/>
              <a:tblGrid>
                <a:gridCol w="1714512"/>
                <a:gridCol w="4714908"/>
                <a:gridCol w="1071570"/>
                <a:gridCol w="1285884"/>
              </a:tblGrid>
              <a:tr h="5382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Направление подготовки                                                                                     (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бакалавриат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)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бюджетных мест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потенциальных абитуриентов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6147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педагогики </a:t>
                      </a:r>
                      <a:endParaRPr lang="ru-RU" sz="1200" b="1" i="0" u="none" strike="noStrike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психологии</a:t>
                      </a:r>
                    </a:p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37.03.01 Психология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53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1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39.03.02 Социальная работа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1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39.03.03 Организация работы с молодёжью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7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44.03.01 Педагогическое образование (начальное образование)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16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7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44.03.02 Психолого-педагогическое образование (психология и социальная педагогика)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7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44.03.02 Психолого-педагогическое образование (дошкольное образование)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13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44.03.05 Педагогическое образование (с двумя профилями подготовки) (начальное образование и социальная педагогика)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7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44.03.05 Педагогическое образование (с двумя профилями подготовки) (начальное образование и иностранный язык)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3022">
                <a:tc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baseline="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       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91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147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искусств </a:t>
                      </a:r>
                      <a:endParaRPr lang="ru-RU" sz="1200" b="1" i="0" u="none" strike="noStrike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дизайна</a:t>
                      </a:r>
                    </a:p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07.03.01 Архитектура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13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7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44.03.01 Педагогическое образование (</a:t>
                      </a:r>
                      <a:r>
                        <a:rPr lang="ru-RU" sz="1200" b="0" i="0" u="none" strike="noStrike" kern="1200" baseline="0" dirty="0" err="1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образование</a:t>
                      </a:r>
                      <a:r>
                        <a:rPr lang="ru-RU" sz="1200" b="0" i="0" u="none" strike="noStrike" kern="1200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в </a:t>
                      </a:r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области ИЗО и ДПИ)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7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44.03.01 Педагогическое образование (музыкальное образование)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11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13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61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54.03.01 Дизайн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28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7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54.03.02 Декоративно-прикладное искусство и народные промыслы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18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37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44.03.05 Педагогическое образование (с двумя профилями подготовки) (технология и изобразительное искусство)</a:t>
                      </a:r>
                      <a:endParaRPr lang="ru-RU" sz="1200" b="0" i="0" u="none" strike="noStrike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22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3022">
                <a:tc v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91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Потенциальные абитуриенты (</a:t>
            </a:r>
            <a:r>
              <a:rPr lang="ru-RU" sz="2400" dirty="0" err="1" smtClean="0">
                <a:latin typeface="Roboto" pitchFamily="2" charset="0"/>
                <a:ea typeface="Roboto" pitchFamily="2" charset="0"/>
              </a:rPr>
              <a:t>бакалавриат</a:t>
            </a:r>
            <a:r>
              <a:rPr lang="ru-RU" sz="2400" dirty="0" smtClean="0">
                <a:latin typeface="Roboto" pitchFamily="2" charset="0"/>
                <a:ea typeface="Roboto" pitchFamily="2" charset="0"/>
              </a:rPr>
              <a:t>)</a:t>
            </a:r>
            <a:endParaRPr lang="ru-RU" sz="2400" b="1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857232"/>
          <a:ext cx="8786873" cy="4911289"/>
        </p:xfrm>
        <a:graphic>
          <a:graphicData uri="http://schemas.openxmlformats.org/drawingml/2006/table">
            <a:tbl>
              <a:tblPr/>
              <a:tblGrid>
                <a:gridCol w="2654298"/>
                <a:gridCol w="3672119"/>
                <a:gridCol w="1126735"/>
                <a:gridCol w="1333721"/>
              </a:tblGrid>
              <a:tr h="5215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Направление подготовки                                                                                     (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бакалавриат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)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бюджетных мест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потенциальных абитуриентов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2509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информационных технологий и математики</a:t>
                      </a:r>
                    </a:p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01.03.02 Прикладная математика и информатика</a:t>
                      </a:r>
                    </a:p>
                    <a:p>
                      <a:pPr algn="l" fontAlgn="b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16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022">
                <a:tc vMerge="1"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Roboto Light" pitchFamily="2" charset="0"/>
                        <a:ea typeface="Roboto Light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09.03.01 Информатика и вычислительная техника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93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91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0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09.03.02 Информационные системы и технологии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b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10.03.01 Информационная безопасность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5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44.03.05 Педагогическое образование (с двумя профилями подготовки) (математика и физика)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5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44.03.05 Педагогическое образование  (с двумя профилями подготовки) (информатика и физика)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7364">
                <a:tc vMerge="1">
                  <a:txBody>
                    <a:bodyPr/>
                    <a:lstStyle/>
                    <a:p>
                      <a:pPr algn="l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91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509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физической культуры и спорта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  <a:p>
                      <a:pPr algn="l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44.03.01 Педагогическое образование (физкультурное образование)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40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111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76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49.03.01 Физическая культура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20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Roboto Light" pitchFamily="2" charset="0"/>
                        <a:ea typeface="Roboto Light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57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49.03.02 Физическая культура для лиц с отклонениями в состоянии здоровья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rgbClr val="FF0000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38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44.03.05 Педагогическое образование  (с двумя профилями подготовки) (физическая культура и безопасность жизнедеятельности)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rgbClr val="FF0000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38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44.03.05 Педагогическое образование (с двумя профилями подготовки) (физическая культура и дополнительное образование детей)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rgbClr val="FF0000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7364">
                <a:tc vMerge="1">
                  <a:txBody>
                    <a:bodyPr/>
                    <a:lstStyle/>
                    <a:p>
                      <a:pPr algn="l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Roboto Light" pitchFamily="2" charset="0"/>
                        <a:ea typeface="Roboto Light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ИТОГО</a:t>
                      </a:r>
                    </a:p>
                  </a:txBody>
                  <a:tcPr marL="6040" marR="6040" marT="604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111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6040" marR="6040" marT="604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1"/>
          <p:cNvSpPr>
            <a:spLocks noGrp="1"/>
          </p:cNvSpPr>
          <p:nvPr>
            <p:ph type="title"/>
          </p:nvPr>
        </p:nvSpPr>
        <p:spPr>
          <a:xfrm>
            <a:off x="-142908" y="0"/>
            <a:ext cx="9501254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Потенциальные абитуриенты (</a:t>
            </a:r>
            <a:r>
              <a:rPr lang="ru-RU" sz="2400" dirty="0" err="1" smtClean="0">
                <a:latin typeface="Roboto" pitchFamily="2" charset="0"/>
                <a:ea typeface="Roboto" pitchFamily="2" charset="0"/>
              </a:rPr>
              <a:t>бакалавриат</a:t>
            </a:r>
            <a:r>
              <a:rPr lang="ru-RU" sz="2400" dirty="0" smtClean="0">
                <a:latin typeface="Roboto" pitchFamily="2" charset="0"/>
                <a:ea typeface="Roboto" pitchFamily="2" charset="0"/>
              </a:rPr>
              <a:t>)</a:t>
            </a:r>
            <a:endParaRPr lang="ru-RU" sz="2400" b="1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000108"/>
          <a:ext cx="8715436" cy="4161091"/>
        </p:xfrm>
        <a:graphic>
          <a:graphicData uri="http://schemas.openxmlformats.org/drawingml/2006/table">
            <a:tbl>
              <a:tblPr/>
              <a:tblGrid>
                <a:gridCol w="2444875"/>
                <a:gridCol w="3683279"/>
                <a:gridCol w="1097328"/>
                <a:gridCol w="1489954"/>
              </a:tblGrid>
              <a:tr h="6837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</a:p>
                  </a:txBody>
                  <a:tcPr marL="5930" marR="5930" marT="59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Направление подготовки                                                                                     (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бакалавриат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)</a:t>
                      </a:r>
                    </a:p>
                  </a:txBody>
                  <a:tcPr marL="5930" marR="5930" marT="59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бюджетных мест</a:t>
                      </a:r>
                    </a:p>
                  </a:txBody>
                  <a:tcPr marL="5930" marR="5930" marT="59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потенциальных абитуриентов</a:t>
                      </a:r>
                    </a:p>
                  </a:txBody>
                  <a:tcPr marL="5930" marR="5930" marT="59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0580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экологии </a:t>
                      </a:r>
                      <a:endParaRPr lang="ru-RU" sz="1200" b="1" i="0" u="none" strike="noStrike" dirty="0" smtClean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инжиниринга</a:t>
                      </a:r>
                    </a:p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</a:txBody>
                  <a:tcPr marL="5930" marR="5930" marT="59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05.03.06 Экология и природопользование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25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180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5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13.03.01 Теплоэнергетика и теплотехника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7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13.03.02 Электроэнергетика и электротехника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25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6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15.03.04 Автоматизация технологических процессов и производств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5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20.03.01 Техносферная безопасность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5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21.03.02 Землеустройство и кадастры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05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21.03.01 Нефтегазовое дело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6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44.03.01 Педагогическое образование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(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о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бразование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в области БЖ)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rgbClr val="FF0000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7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44.03.05 Педагогическое образование (с двумя профилями подготовки) (биология и химия)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rgbClr val="FF0000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7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44.03.05 Педагогическое образование (с двумя профилями подготовки) (география и экология)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solidFill>
                          <a:srgbClr val="FF0000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7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21.05.06 Нефтегазовые техника и технологии (разработка и эксплуатация нефтяных и газовых месторождений)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597">
                <a:tc vMerge="1">
                  <a:txBody>
                    <a:bodyPr/>
                    <a:lstStyle/>
                    <a:p>
                      <a:pPr algn="l" fontAlgn="b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30" marR="5930" marT="593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 </a:t>
                      </a:r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ИТОГО</a:t>
                      </a:r>
                    </a:p>
                  </a:txBody>
                  <a:tcPr marL="5930" marR="5930" marT="59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145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930" marR="5930" marT="59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930" marR="5930" marT="59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1"/>
          <p:cNvSpPr>
            <a:spLocks noGrp="1"/>
          </p:cNvSpPr>
          <p:nvPr>
            <p:ph type="title"/>
          </p:nvPr>
        </p:nvSpPr>
        <p:spPr>
          <a:xfrm>
            <a:off x="0" y="0"/>
            <a:ext cx="9107396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Потенциальные абитуриенты (магистратура)</a:t>
            </a:r>
            <a:endParaRPr lang="ru-RU" sz="24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928669"/>
          <a:ext cx="8572560" cy="4612404"/>
        </p:xfrm>
        <a:graphic>
          <a:graphicData uri="http://schemas.openxmlformats.org/drawingml/2006/table">
            <a:tbl>
              <a:tblPr/>
              <a:tblGrid>
                <a:gridCol w="1571636"/>
                <a:gridCol w="4631274"/>
                <a:gridCol w="1012328"/>
                <a:gridCol w="1357322"/>
              </a:tblGrid>
              <a:tr h="6353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Направление подготовки                                                                                     (магистратура)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бюджетных мест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потенциальных абитуриентов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6441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Гуманитарный факультет</a:t>
                      </a:r>
                    </a:p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38.04.02 Менеджмент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6441">
                <a:tc vMerge="1">
                  <a:txBody>
                    <a:bodyPr/>
                    <a:lstStyle/>
                    <a:p>
                      <a:pPr algn="ctr" fontAlgn="ctr"/>
                      <a:endParaRPr lang="ru-RU" sz="1250" b="0" i="0" u="none" strike="noStrike" dirty="0">
                        <a:solidFill>
                          <a:srgbClr val="000000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42.04.01 Реклама и связи с общественностью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6441">
                <a:tc vMerge="1">
                  <a:txBody>
                    <a:bodyPr/>
                    <a:lstStyle/>
                    <a:p>
                      <a:pPr algn="l" fontAlgn="ctr"/>
                      <a:endParaRPr lang="ru-RU" sz="1250" b="0" i="0" u="none" strike="noStrike" dirty="0">
                        <a:solidFill>
                          <a:srgbClr val="000000"/>
                        </a:solidFill>
                        <a:latin typeface="Roboto Light" pitchFamily="2" charset="0"/>
                        <a:ea typeface="Roboto Light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42.04.02 Журналистика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6441">
                <a:tc vMerge="1">
                  <a:txBody>
                    <a:bodyPr/>
                    <a:lstStyle/>
                    <a:p>
                      <a:pPr algn="l" fontAlgn="ctr"/>
                      <a:endParaRPr lang="ru-RU" sz="1250" b="0" i="0" u="none" strike="noStrike" dirty="0">
                        <a:solidFill>
                          <a:srgbClr val="000000"/>
                        </a:solidFill>
                        <a:latin typeface="Roboto Light" pitchFamily="2" charset="0"/>
                        <a:ea typeface="Roboto Light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43.04.02 Туризм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82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современные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технологии обучения иностранным языкам)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82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(литература в профильном образовании)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4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94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(всеобщая 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история)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4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82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(хантыйская филология)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82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(русский язык в профильном образовании)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82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(отечественная история)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82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45.04.02 Лингвистика (искусственный интеллект в моделировании речевой деятельности)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9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8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46.04.02 Документоведение и архивоведение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9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473">
                <a:tc vMerge="1"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ИТОГО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5515" marR="5515" marT="55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Roboto" pitchFamily="2" charset="0"/>
                          <a:ea typeface="Roboto" pitchFamily="2" charset="0"/>
                        </a:rPr>
                        <a:t>59</a:t>
                      </a:r>
                      <a:endParaRPr lang="ru-RU" sz="12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42</a:t>
                      </a:r>
                      <a:endParaRPr lang="ru-RU" sz="1200" b="1" dirty="0"/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1"/>
          <p:cNvSpPr>
            <a:spLocks noGrp="1"/>
          </p:cNvSpPr>
          <p:nvPr>
            <p:ph type="title"/>
          </p:nvPr>
        </p:nvSpPr>
        <p:spPr>
          <a:xfrm>
            <a:off x="0" y="0"/>
            <a:ext cx="9286908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Потенциальные абитуриенты (магистратура) - продолжение</a:t>
            </a:r>
            <a:endParaRPr lang="ru-RU" sz="2400" b="1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000108"/>
          <a:ext cx="8501122" cy="4670272"/>
        </p:xfrm>
        <a:graphic>
          <a:graphicData uri="http://schemas.openxmlformats.org/drawingml/2006/table">
            <a:tbl>
              <a:tblPr/>
              <a:tblGrid>
                <a:gridCol w="2750380"/>
                <a:gridCol w="3160594"/>
                <a:gridCol w="1160355"/>
                <a:gridCol w="1429793"/>
              </a:tblGrid>
              <a:tr h="8141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Направление подготовки                                                                                     (магистратура)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бюджетных мест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потенциальных абитуриентов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9964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</a:t>
                      </a:r>
                      <a:r>
                        <a:rPr lang="ru-RU" sz="1200" b="1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акультет информационных технологий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 математики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09.04.01 Информатика и вычислительная техника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27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9646">
                <a:tc vMerge="1"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Roboto Light" pitchFamily="2" charset="0"/>
                        <a:ea typeface="Roboto Light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математическое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образование)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ИТОГО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Roboto" pitchFamily="2" charset="0"/>
                          <a:ea typeface="Roboto" pitchFamily="2" charset="0"/>
                        </a:rPr>
                        <a:t>30</a:t>
                      </a:r>
                      <a:endParaRPr lang="ru-RU" sz="12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118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физической культуры и спорта</a:t>
                      </a:r>
                    </a:p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(современные технологии физкультурного образования)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39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49.04.01 Физическая культура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6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49.04.02 Физическая культура для лиц с отклонениями в состоянии здоровья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817">
                <a:tc vMerge="1"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2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Roboto" pitchFamily="2" charset="0"/>
                          <a:ea typeface="Roboto" pitchFamily="2" charset="0"/>
                        </a:rPr>
                        <a:t>39</a:t>
                      </a:r>
                      <a:endParaRPr lang="ru-RU" sz="12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81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искусств и дизайна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44.04.01 Педагогическое образование (музыкальная культура и образование)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44.04.01 Педагогическое образование (изобразительное искусство)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4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4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54.04.02 Декоративно-прикладное искусство и народные промыслы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54.04.01 Дизайн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6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1650">
                <a:tc vMerge="1"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ИТОГО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5515" marR="5515" marT="55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Roboto" pitchFamily="2" charset="0"/>
                          <a:ea typeface="Roboto" pitchFamily="2" charset="0"/>
                        </a:rPr>
                        <a:t>19</a:t>
                      </a:r>
                      <a:endParaRPr lang="ru-RU" sz="12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Roboto" pitchFamily="2" charset="0"/>
                          <a:ea typeface="Roboto" pitchFamily="2" charset="0"/>
                        </a:rPr>
                        <a:t>20</a:t>
                      </a:r>
                      <a:endParaRPr lang="ru-RU" sz="12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1"/>
          <p:cNvSpPr>
            <a:spLocks noGrp="1"/>
          </p:cNvSpPr>
          <p:nvPr>
            <p:ph type="title"/>
          </p:nvPr>
        </p:nvSpPr>
        <p:spPr>
          <a:xfrm>
            <a:off x="-428660" y="0"/>
            <a:ext cx="9858444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Потенциальные абитуриенты (магистратура) - продолжение</a:t>
            </a:r>
            <a:endParaRPr lang="ru-RU" sz="2400" b="1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785794"/>
          <a:ext cx="8422655" cy="4599592"/>
        </p:xfrm>
        <a:graphic>
          <a:graphicData uri="http://schemas.openxmlformats.org/drawingml/2006/table">
            <a:tbl>
              <a:tblPr/>
              <a:tblGrid>
                <a:gridCol w="1308621"/>
                <a:gridCol w="4770354"/>
                <a:gridCol w="1076556"/>
                <a:gridCol w="1267124"/>
              </a:tblGrid>
              <a:tr h="7858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Направление подготовки                                                                                     (магистратура)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бюджетных мест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потенциальных абитуриентов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002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педагогики и психологии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37.04.01 Психология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6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39.04.02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Социальная работа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39.04.03 Организация работы с молодежью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96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(менеджмент в образовании)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7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6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9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(дополнительное образование детей)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6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4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9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44.04.02 Психолого-педагогическое образование (психолог образования)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9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978">
                <a:tc vMerge="1">
                  <a:txBody>
                    <a:bodyPr/>
                    <a:lstStyle/>
                    <a:p>
                      <a:pPr algn="l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Roboto" pitchFamily="2" charset="0"/>
                          <a:ea typeface="Roboto" pitchFamily="2" charset="0"/>
                        </a:rPr>
                        <a:t>33</a:t>
                      </a:r>
                      <a:endParaRPr lang="ru-RU" sz="12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Roboto" pitchFamily="2" charset="0"/>
                          <a:ea typeface="Roboto" pitchFamily="2" charset="0"/>
                        </a:rPr>
                        <a:t>30</a:t>
                      </a:r>
                      <a:endParaRPr lang="ru-RU" sz="12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05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экологии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и инжиниринга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05.04.03 Картография и </a:t>
                      </a:r>
                      <a:r>
                        <a:rPr lang="ru-RU" sz="1200" b="0" i="0" u="none" strike="noStrike" dirty="0" err="1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геоинформатика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05.04.06 Экология и природопользование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13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6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06.04.01 Биология (экология)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1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4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13.04.01 Теплоэнергетика и теплотехника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6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13.04.02 Электроэнергетика и электротехника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18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20.04.01 Техносферная безопасность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1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20.04.02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Природообустройство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и водопользование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21.04.01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Нефтегазовое дело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10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30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1"/>
          <p:cNvSpPr>
            <a:spLocks noGrp="1"/>
          </p:cNvSpPr>
          <p:nvPr>
            <p:ph type="title"/>
          </p:nvPr>
        </p:nvSpPr>
        <p:spPr>
          <a:xfrm>
            <a:off x="-428660" y="0"/>
            <a:ext cx="9858444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Потенциальные абитуриенты (магистратура) - продолжение</a:t>
            </a:r>
            <a:endParaRPr lang="ru-RU" sz="2400" b="1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000108"/>
          <a:ext cx="8422655" cy="1892915"/>
        </p:xfrm>
        <a:graphic>
          <a:graphicData uri="http://schemas.openxmlformats.org/drawingml/2006/table">
            <a:tbl>
              <a:tblPr/>
              <a:tblGrid>
                <a:gridCol w="1308621"/>
                <a:gridCol w="4770354"/>
                <a:gridCol w="1076556"/>
                <a:gridCol w="1267124"/>
              </a:tblGrid>
              <a:tr h="7858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Направление подготовки                                                                                     (магистратура)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бюджетных мест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Количество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потенциальных абитуриентов</a:t>
                      </a: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56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Факультет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экологии</a:t>
                      </a:r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 и инжиниринга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(безопасность жизнедеятельности населения и территорий в ЧС)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1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(география)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2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44.04.01 Педагогическое образование (биология)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3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" pitchFamily="2" charset="0"/>
                          <a:ea typeface="Roboto" pitchFamily="2" charset="0"/>
                        </a:rPr>
                        <a:t>-</a:t>
                      </a:r>
                      <a:endParaRPr lang="ru-RU" sz="12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0512">
                <a:tc vMerge="1"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ИТОГО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Roboto" pitchFamily="2" charset="0"/>
                          <a:ea typeface="Roboto" pitchFamily="2" charset="0"/>
                        </a:rPr>
                        <a:t>73</a:t>
                      </a:r>
                      <a:endParaRPr lang="ru-RU" sz="12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Roboto" pitchFamily="2" charset="0"/>
                          <a:ea typeface="Roboto" pitchFamily="2" charset="0"/>
                        </a:rPr>
                        <a:t>55</a:t>
                      </a:r>
                      <a:endParaRPr lang="ru-RU" sz="12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5515" marR="5515" marT="551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Утверждена нормативная документация по приему</a:t>
            </a:r>
            <a:endParaRPr lang="ru-RU" sz="24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9" name="Содержимое 22"/>
          <p:cNvSpPr>
            <a:spLocks noGrp="1"/>
          </p:cNvSpPr>
          <p:nvPr>
            <p:ph sz="half" idx="1"/>
          </p:nvPr>
        </p:nvSpPr>
        <p:spPr>
          <a:xfrm>
            <a:off x="467544" y="1071546"/>
            <a:ext cx="8291264" cy="4723177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200" dirty="0" smtClean="0">
                <a:latin typeface="Roboto" pitchFamily="2" charset="0"/>
                <a:ea typeface="Roboto" pitchFamily="2" charset="0"/>
              </a:rPr>
              <a:t>Правила приема на 2024-2025 учебный год по программам среднего профессионального образования, программам бакалавриата, программам </a:t>
            </a:r>
            <a:r>
              <a:rPr lang="ru-RU" sz="2200" dirty="0" err="1" smtClean="0">
                <a:latin typeface="Roboto" pitchFamily="2" charset="0"/>
                <a:ea typeface="Roboto" pitchFamily="2" charset="0"/>
              </a:rPr>
              <a:t>специалитета</a:t>
            </a:r>
            <a:r>
              <a:rPr lang="ru-RU" sz="2200" dirty="0" smtClean="0">
                <a:latin typeface="Roboto" pitchFamily="2" charset="0"/>
                <a:ea typeface="Roboto" pitchFamily="2" charset="0"/>
              </a:rPr>
              <a:t>, программам магистратуры, программам аспирантуры;</a:t>
            </a:r>
          </a:p>
          <a:p>
            <a:pPr algn="just"/>
            <a:endParaRPr lang="ru-RU" sz="2200" dirty="0" smtClean="0">
              <a:latin typeface="Roboto" pitchFamily="2" charset="0"/>
              <a:ea typeface="Roboto" pitchFamily="2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>
                <a:latin typeface="Roboto" pitchFamily="2" charset="0"/>
                <a:ea typeface="Roboto" pitchFamily="2" charset="0"/>
              </a:rPr>
              <a:t>Перечень и программы вступительных испытаний при приеме на 2024-2025 учебный год;</a:t>
            </a:r>
          </a:p>
          <a:p>
            <a:pPr algn="just"/>
            <a:endParaRPr lang="ru-RU" sz="2200" dirty="0" smtClean="0">
              <a:latin typeface="Roboto" pitchFamily="2" charset="0"/>
              <a:ea typeface="Roboto" pitchFamily="2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>
                <a:latin typeface="Roboto" pitchFamily="2" charset="0"/>
                <a:ea typeface="Roboto" pitchFamily="2" charset="0"/>
              </a:rPr>
              <a:t>Минимальное количество баллов, подтверждающих успешное прохождение вступительных испытаний;</a:t>
            </a:r>
          </a:p>
          <a:p>
            <a:pPr algn="just"/>
            <a:endParaRPr lang="ru-RU" sz="2200" dirty="0" smtClean="0">
              <a:latin typeface="Roboto" pitchFamily="2" charset="0"/>
              <a:ea typeface="Roboto" pitchFamily="2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200" dirty="0" smtClean="0">
                <a:latin typeface="Roboto" pitchFamily="2" charset="0"/>
                <a:ea typeface="Roboto" pitchFamily="2" charset="0"/>
              </a:rPr>
              <a:t>Порядок учета и перечень индивидуальных достижений.</a:t>
            </a:r>
            <a:endParaRPr lang="ru-RU" sz="2200" dirty="0"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Контрольные цифры приема на 2024-2025 учебный год</a:t>
            </a:r>
            <a:endParaRPr lang="ru-RU" sz="24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14" name="Схема 13"/>
          <p:cNvGraphicFramePr>
            <a:graphicFrameLocks noChangeAspect="1"/>
          </p:cNvGraphicFramePr>
          <p:nvPr/>
        </p:nvGraphicFramePr>
        <p:xfrm>
          <a:off x="539552" y="1052736"/>
          <a:ext cx="813690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576064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Проведена </a:t>
            </a:r>
            <a:r>
              <a:rPr lang="ru-RU" sz="2400" dirty="0" err="1" smtClean="0">
                <a:latin typeface="Roboto" pitchFamily="2" charset="0"/>
                <a:ea typeface="Roboto" pitchFamily="2" charset="0"/>
              </a:rPr>
              <a:t>профориентационная</a:t>
            </a:r>
            <a:r>
              <a:rPr lang="ru-RU" sz="2400" dirty="0" smtClean="0">
                <a:latin typeface="Roboto" pitchFamily="2" charset="0"/>
                <a:ea typeface="Roboto" pitchFamily="2" charset="0"/>
              </a:rPr>
              <a:t> работа</a:t>
            </a:r>
            <a:endParaRPr lang="ru-RU" sz="24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124744"/>
            <a:ext cx="8712968" cy="5161776"/>
          </a:xfrm>
        </p:spPr>
        <p:txBody>
          <a:bodyPr>
            <a:noAutofit/>
          </a:bodyPr>
          <a:lstStyle/>
          <a:p>
            <a:pPr lvl="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800" b="1" dirty="0" smtClean="0">
                <a:latin typeface="Roboto" pitchFamily="2" charset="0"/>
                <a:ea typeface="Roboto" pitchFamily="2" charset="0"/>
              </a:rPr>
              <a:t>в течение учебного года 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состоялись экскурсии </a:t>
            </a:r>
            <a:r>
              <a:rPr lang="ru-RU" sz="1800" b="1" dirty="0" smtClean="0">
                <a:latin typeface="Roboto" pitchFamily="2" charset="0"/>
                <a:ea typeface="Roboto" pitchFamily="2" charset="0"/>
              </a:rPr>
              <a:t>«День в НВГУ».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 Посетили  мероприятие 934 участников более чем из 25 образовательных организаций  Нижневартовска, Нижневартовского района и Томской области;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800" b="1" dirty="0" smtClean="0">
                <a:latin typeface="Roboto" pitchFamily="2" charset="0"/>
                <a:ea typeface="Roboto" pitchFamily="2" charset="0"/>
              </a:rPr>
              <a:t>20 сентября 2024 года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 участие в Выставке- ярмарке ВУЗов РККТУ (</a:t>
            </a:r>
            <a:r>
              <a:rPr lang="ru-RU" sz="1800" dirty="0" err="1" smtClean="0">
                <a:latin typeface="Roboto" pitchFamily="2" charset="0"/>
                <a:ea typeface="Roboto" pitchFamily="2" charset="0"/>
              </a:rPr>
              <a:t>Российско-Кыргызский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 консорциум технических университетов);</a:t>
            </a:r>
            <a:endParaRPr lang="ru-RU" sz="1800" b="1" dirty="0" smtClean="0">
              <a:latin typeface="Roboto" pitchFamily="2" charset="0"/>
              <a:ea typeface="Roboto" pitchFamily="2" charset="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800" b="1" dirty="0" smtClean="0">
                <a:latin typeface="Roboto" pitchFamily="2" charset="0"/>
                <a:ea typeface="Roboto" pitchFamily="2" charset="0"/>
              </a:rPr>
              <a:t>01 октября 2024 года 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в г.Сургут состоялась масштабная ярмарка «Навигатор поступления», которую посетили более 1500 человек;</a:t>
            </a:r>
          </a:p>
          <a:p>
            <a:pPr lvl="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800" b="1" dirty="0" smtClean="0">
                <a:latin typeface="Roboto" pitchFamily="2" charset="0"/>
                <a:ea typeface="Roboto" pitchFamily="2" charset="0"/>
              </a:rPr>
              <a:t>01-02 ноября 2024 года 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организован и проведен день открытых дверей «НВГУ 2.0» для обучающихся города и их родителей с целью ознакомления с направлениями подготовки;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800" b="1" dirty="0" smtClean="0">
                <a:latin typeface="Roboto" pitchFamily="2" charset="0"/>
                <a:ea typeface="Roboto" pitchFamily="2" charset="0"/>
              </a:rPr>
              <a:t>23 ноября 2023 года 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сотрудники вуза приняли участие в профориентационной ярмарке «Абитуриент 2023» в г. Стрежевой, которую посетили 700 старшеклассников; 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endParaRPr lang="ru-RU" sz="1800" dirty="0" smtClean="0">
              <a:latin typeface="Roboto" pitchFamily="2" charset="0"/>
              <a:ea typeface="Roboto" pitchFamily="2" charset="0"/>
            </a:endParaRPr>
          </a:p>
          <a:p>
            <a:pPr lvl="0" algn="just">
              <a:spcBef>
                <a:spcPts val="600"/>
              </a:spcBef>
              <a:buFont typeface="Wingdings" pitchFamily="2" charset="2"/>
              <a:buChar char="ü"/>
            </a:pPr>
            <a:endParaRPr lang="ru-RU" sz="1800" b="1" dirty="0" smtClean="0">
              <a:latin typeface="Roboto" pitchFamily="2" charset="0"/>
              <a:ea typeface="Roboto" pitchFamily="2" charset="0"/>
            </a:endParaRPr>
          </a:p>
          <a:p>
            <a:pPr lvl="0" algn="just">
              <a:spcBef>
                <a:spcPts val="600"/>
              </a:spcBef>
              <a:buFont typeface="Wingdings" pitchFamily="2" charset="2"/>
              <a:buChar char="ü"/>
            </a:pPr>
            <a:endParaRPr lang="ru-RU" sz="1800" b="1" dirty="0" smtClean="0">
              <a:latin typeface="Roboto" pitchFamily="2" charset="0"/>
              <a:ea typeface="Roboto" pitchFamily="2" charset="0"/>
            </a:endParaRPr>
          </a:p>
          <a:p>
            <a:pPr lvl="0" algn="just">
              <a:spcBef>
                <a:spcPts val="600"/>
              </a:spcBef>
              <a:buFont typeface="Wingdings" pitchFamily="2" charset="2"/>
              <a:buChar char="ü"/>
            </a:pPr>
            <a:endParaRPr lang="ru-RU" sz="1800" b="1" dirty="0" smtClean="0">
              <a:latin typeface="Roboto" pitchFamily="2" charset="0"/>
              <a:ea typeface="Roboto" pitchFamily="2" charset="0"/>
            </a:endParaRPr>
          </a:p>
          <a:p>
            <a:pPr lvl="0" algn="just">
              <a:spcBef>
                <a:spcPts val="600"/>
              </a:spcBef>
              <a:buFont typeface="Wingdings" pitchFamily="2" charset="2"/>
              <a:buChar char="ü"/>
            </a:pPr>
            <a:endParaRPr lang="ru-RU" sz="1800" b="1" dirty="0" smtClean="0">
              <a:latin typeface="Roboto" pitchFamily="2" charset="0"/>
              <a:ea typeface="Roboto" pitchFamily="2" charset="0"/>
            </a:endParaRPr>
          </a:p>
          <a:p>
            <a:pPr lvl="0" algn="just">
              <a:spcBef>
                <a:spcPts val="600"/>
              </a:spcBef>
              <a:buNone/>
            </a:pPr>
            <a:endParaRPr lang="ru-RU" sz="1800" dirty="0" smtClean="0">
              <a:latin typeface="Roboto" pitchFamily="2" charset="0"/>
              <a:ea typeface="Roboto" pitchFamily="2" charset="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endParaRPr lang="ru-RU" sz="1400" dirty="0" smtClean="0">
              <a:solidFill>
                <a:srgbClr val="FF0000"/>
              </a:solidFill>
              <a:latin typeface="Roboto" pitchFamily="2" charset="0"/>
              <a:ea typeface="Roboto" pitchFamily="2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sz="1400" dirty="0" smtClean="0"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576064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Проведена </a:t>
            </a:r>
            <a:r>
              <a:rPr lang="ru-RU" sz="2400" dirty="0" err="1" smtClean="0">
                <a:latin typeface="Roboto" pitchFamily="2" charset="0"/>
                <a:ea typeface="Roboto" pitchFamily="2" charset="0"/>
              </a:rPr>
              <a:t>профориентационная</a:t>
            </a:r>
            <a:r>
              <a:rPr lang="ru-RU" sz="2400" dirty="0" smtClean="0">
                <a:latin typeface="Roboto" pitchFamily="2" charset="0"/>
                <a:ea typeface="Roboto" pitchFamily="2" charset="0"/>
              </a:rPr>
              <a:t> работа</a:t>
            </a:r>
            <a:endParaRPr lang="ru-RU" sz="24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124744"/>
            <a:ext cx="8712968" cy="516177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800" b="1" dirty="0" smtClean="0">
                <a:latin typeface="Roboto" pitchFamily="2" charset="0"/>
                <a:ea typeface="Roboto" pitchFamily="2" charset="0"/>
              </a:rPr>
              <a:t>13 апреля 2024 года 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проведен в новом формате день открытых дверей «НВГУ 3.5» для обучающихся города и их родителей с целью знакомства с факультетами;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800" b="1" dirty="0" smtClean="0">
                <a:latin typeface="Roboto" pitchFamily="2" charset="0"/>
                <a:ea typeface="Roboto" pitchFamily="2" charset="0"/>
              </a:rPr>
              <a:t>11-12 мая 2024 года 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в г.Екатеринбург состоялась масштабная ярмарка «Навигатор поступления», которую посетили более 2000 человек;</a:t>
            </a:r>
          </a:p>
          <a:p>
            <a:pPr>
              <a:buFont typeface="Wingdings" pitchFamily="2" charset="2"/>
              <a:buChar char="ü"/>
            </a:pPr>
            <a:r>
              <a:rPr lang="ru-RU" sz="1800" b="1" dirty="0" smtClean="0">
                <a:latin typeface="Roboto" pitchFamily="2" charset="0"/>
                <a:ea typeface="Roboto" pitchFamily="2" charset="0"/>
              </a:rPr>
              <a:t>16 мая 2024 года </a:t>
            </a:r>
            <a:r>
              <a:rPr lang="ru-RU" sz="1800" dirty="0" smtClean="0">
                <a:latin typeface="Roboto" pitchFamily="2" charset="0"/>
                <a:ea typeface="Roboto" pitchFamily="2" charset="0"/>
              </a:rPr>
              <a:t>Дни открытых дверей вузов на выставке «Россия» в лектории общества «Знание» г. Москва (ВДНХ)</a:t>
            </a:r>
          </a:p>
          <a:p>
            <a:pPr lvl="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1800" dirty="0" smtClean="0">
                <a:latin typeface="Roboto" pitchFamily="2" charset="0"/>
                <a:ea typeface="Roboto" pitchFamily="2" charset="0"/>
              </a:rPr>
              <a:t>продолжена работа по формированию профильных классов и проведен ряд мероприятий с обучающимися базовых школ. </a:t>
            </a:r>
            <a:r>
              <a:rPr lang="en-US" sz="1800" dirty="0" smtClean="0">
                <a:latin typeface="Roboto" pitchFamily="2" charset="0"/>
                <a:ea typeface="Roboto" pitchFamily="2" charset="0"/>
              </a:rPr>
              <a:t> </a:t>
            </a:r>
            <a:endParaRPr lang="ru-RU" sz="1800" dirty="0" smtClean="0">
              <a:latin typeface="Roboto" pitchFamily="2" charset="0"/>
              <a:ea typeface="Roboto" pitchFamily="2" charset="0"/>
            </a:endParaRPr>
          </a:p>
          <a:p>
            <a:pPr algn="just">
              <a:spcBef>
                <a:spcPts val="600"/>
              </a:spcBef>
              <a:buNone/>
            </a:pPr>
            <a:endParaRPr lang="ru-RU" sz="1400" dirty="0" smtClean="0">
              <a:solidFill>
                <a:srgbClr val="FF0000"/>
              </a:solidFill>
              <a:latin typeface="Roboto" pitchFamily="2" charset="0"/>
              <a:ea typeface="Roboto" pitchFamily="2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sz="1400" dirty="0" smtClean="0"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6926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  <a:cs typeface="Arial" pitchFamily="34" charset="0"/>
              </a:rPr>
              <a:t>Соглашения о сотрудничестве (базовые школы)</a:t>
            </a:r>
            <a:endParaRPr lang="ru-RU" sz="2400" dirty="0">
              <a:latin typeface="Roboto" pitchFamily="2" charset="0"/>
              <a:ea typeface="Roboto" pitchFamily="2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928670"/>
          <a:ext cx="8786874" cy="4768799"/>
        </p:xfrm>
        <a:graphic>
          <a:graphicData uri="http://schemas.openxmlformats.org/drawingml/2006/table">
            <a:tbl>
              <a:tblPr/>
              <a:tblGrid>
                <a:gridCol w="360040"/>
                <a:gridCol w="1854538"/>
                <a:gridCol w="3786214"/>
                <a:gridCol w="1643074"/>
                <a:gridCol w="1143008"/>
              </a:tblGrid>
              <a:tr h="44743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№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Профильный класс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Базовая школа</a:t>
                      </a: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Предприятие-партнер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1100" b="1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обучающихся </a:t>
                      </a: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49000"/>
                      </a:schemeClr>
                    </a:solidFill>
                  </a:tcPr>
                </a:tc>
              </a:tr>
              <a:tr h="3867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1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Энергокласс 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«СШ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№ 10»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АО «Городские электрические сети»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22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2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Энергокласс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«СШ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№ 5»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АО «</a:t>
                      </a:r>
                      <a:r>
                        <a:rPr lang="ru-RU" sz="1100" dirty="0" err="1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Россети</a:t>
                      </a: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 Тюмень»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37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3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Психолого-педагогический класс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МБОУ«Средняя школа №21 имени Валентина </a:t>
                      </a:r>
                      <a:r>
                        <a:rPr lang="ru-RU" sz="1100" dirty="0" err="1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Овсянникова-Заярского</a:t>
                      </a: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»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20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4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Психолого-педагогический класс 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МБОУ "Средняя школа №44 с углубленным изучением отдельных предметов им. К.Д. Ушинского"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29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5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Психолого-педагогический класс</a:t>
                      </a: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МБОУ «Средняя школа №32» 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19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6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Психолого-педагогический класс</a:t>
                      </a: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МБОУ "Средняя школа №3</a:t>
                      </a:r>
                      <a:r>
                        <a:rPr lang="ru-RU" sz="1100" baseline="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 (г. Радужный)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7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7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Психолого-педагогический класс</a:t>
                      </a: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МБОУ "Средняя общеобразовательная школа« (г. </a:t>
                      </a:r>
                      <a:r>
                        <a:rPr lang="ru-RU" sz="1100" dirty="0" err="1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Мегион</a:t>
                      </a: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11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8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Психолого-педагогический класс</a:t>
                      </a: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МБОУ «</a:t>
                      </a:r>
                      <a:r>
                        <a:rPr lang="ru-RU" sz="1100" dirty="0" err="1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Аганская</a:t>
                      </a: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 общеобразовательная средняя школа» (п.</a:t>
                      </a:r>
                      <a:r>
                        <a:rPr lang="ru-RU" sz="1100" baseline="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Аган</a:t>
                      </a:r>
                      <a:r>
                        <a:rPr lang="ru-RU" sz="1100" baseline="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5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9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Педагогический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класс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МБОУ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«СШ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№ 43»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80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10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Педагогический класс 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МОУ «Гимназия № 1 г.о. Стрежевой»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-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18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11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latin typeface="Roboto" pitchFamily="2" charset="0"/>
                          <a:ea typeface="Roboto" pitchFamily="2" charset="0"/>
                        </a:rPr>
                        <a:t>СБЕРкласс</a:t>
                      </a: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МБОУ «СШ № 29» г. Нижневартовска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ПАО Сбербанк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24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12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Roboto" pitchFamily="2" charset="0"/>
                          <a:ea typeface="Roboto" pitchFamily="2" charset="0"/>
                        </a:rPr>
                        <a:t>IT </a:t>
                      </a: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класс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МОУ «СОШ № 3</a:t>
                      </a:r>
                      <a:r>
                        <a:rPr lang="ru-RU" sz="1100" baseline="0" dirty="0" smtClean="0"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г.</a:t>
                      </a:r>
                      <a:r>
                        <a:rPr lang="ru-RU" sz="1100" baseline="0" dirty="0" smtClean="0">
                          <a:latin typeface="Roboto" pitchFamily="2" charset="0"/>
                          <a:ea typeface="Roboto" pitchFamily="2" charset="0"/>
                        </a:rPr>
                        <a:t>о. </a:t>
                      </a:r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Стрежевой» 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  <a:cs typeface="Times New Roman" pitchFamily="18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100" dirty="0" smtClean="0">
                        <a:latin typeface="Roboto" pitchFamily="2" charset="0"/>
                        <a:ea typeface="Roboto" pitchFamily="2" charset="0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21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17721" marR="177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Roboto" pitchFamily="2" charset="0"/>
                <a:ea typeface="Roboto" pitchFamily="2" charset="0"/>
                <a:cs typeface="+mj-cs"/>
              </a:rPr>
              <a:t>Профильные олимпиады НВГУ 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Roboto" pitchFamily="2" charset="0"/>
              <a:ea typeface="Roboto" pitchFamily="2" charset="0"/>
              <a:cs typeface="+mj-cs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282" y="857232"/>
          <a:ext cx="8715437" cy="5134638"/>
        </p:xfrm>
        <a:graphic>
          <a:graphicData uri="http://schemas.openxmlformats.org/drawingml/2006/table">
            <a:tbl>
              <a:tblPr/>
              <a:tblGrid>
                <a:gridCol w="2357455"/>
                <a:gridCol w="2357454"/>
                <a:gridCol w="2571767"/>
                <a:gridCol w="1428761"/>
              </a:tblGrid>
              <a:tr h="270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Дата проведения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Организатор (факультет)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Название олимпиады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Число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участников, чел.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8909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Roboto" pitchFamily="2" charset="0"/>
                          <a:ea typeface="Roboto" pitchFamily="2" charset="0"/>
                        </a:rPr>
                        <a:t>28.09.2023</a:t>
                      </a:r>
                      <a:endParaRPr lang="ru-RU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Гуманитарный факультет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Туризм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24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rowSpan="6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Roboto" pitchFamily="2" charset="0"/>
                          <a:ea typeface="Roboto" pitchFamily="2" charset="0"/>
                        </a:rPr>
                        <a:t>28.10.2023</a:t>
                      </a:r>
                      <a:endParaRPr lang="ru-RU" sz="1100" b="1" dirty="0">
                        <a:latin typeface="Roboto" pitchFamily="2" charset="0"/>
                        <a:ea typeface="Roboto" pitchFamily="2" charset="0"/>
                      </a:endParaRPr>
                    </a:p>
                    <a:p>
                      <a:pPr algn="ctr"/>
                      <a:endParaRPr lang="ru-RU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Экономика 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20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Немецкий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язык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5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История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80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Русский язык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139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Английский язык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88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Литература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34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latin typeface="Roboto" pitchFamily="2" charset="0"/>
                          <a:ea typeface="Roboto" pitchFamily="2" charset="0"/>
                        </a:rPr>
                        <a:t>11.04.2024-12.04.2024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Обществознание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327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Roboto" pitchFamily="2" charset="0"/>
                          <a:ea typeface="Roboto" pitchFamily="2" charset="0"/>
                        </a:rPr>
                        <a:t>27.04.2023</a:t>
                      </a:r>
                      <a:endParaRPr lang="ru-RU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0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7">
                <a:tc vMerge="1"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Журналистика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11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07.11.2023 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Факультет педагогики и психологии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Социальная работа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76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08.11.2023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Психология 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35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09.11.2023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Педагогика 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89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rowSpan="4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23.11.2023</a:t>
                      </a:r>
                      <a:endParaRPr lang="ru-RU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Факультет экологии и инжиниринга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Безопасность жизнедеятельности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14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Экология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21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География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40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Биология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47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Roboto" pitchFamily="2" charset="0"/>
                          <a:ea typeface="Roboto" pitchFamily="2" charset="0"/>
                        </a:rPr>
                        <a:t>25.11.2023</a:t>
                      </a:r>
                      <a:endParaRPr lang="ru-RU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Факультет информационных технологий и математики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Физика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26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Roboto" pitchFamily="2" charset="0"/>
                          <a:ea typeface="Roboto" pitchFamily="2" charset="0"/>
                        </a:rPr>
                        <a:t>02.12.2023</a:t>
                      </a:r>
                      <a:endParaRPr lang="ru-RU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Математика </a:t>
                      </a: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65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45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Roboto" pitchFamily="2" charset="0"/>
                          <a:ea typeface="Roboto" pitchFamily="2" charset="0"/>
                        </a:rPr>
                        <a:t>21.12.2023</a:t>
                      </a:r>
                      <a:endParaRPr lang="ru-RU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 Программирование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6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Roboto" pitchFamily="2" charset="0"/>
                          <a:ea typeface="Roboto" pitchFamily="2" charset="0"/>
                        </a:rPr>
                        <a:t>26.03.2024-24.04.2024</a:t>
                      </a:r>
                      <a:endParaRPr lang="ru-RU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Факультет искусств и дизайна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Изобразительное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 искусство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79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Roboto" pitchFamily="2" charset="0"/>
                          <a:ea typeface="Roboto" pitchFamily="2" charset="0"/>
                        </a:rPr>
                        <a:t>11.04.2024</a:t>
                      </a:r>
                      <a:endParaRPr lang="ru-RU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Times New Roman"/>
                        </a:rPr>
                        <a:t>Музыка</a:t>
                      </a:r>
                      <a:endParaRPr lang="ru-RU" sz="11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Roboto" pitchFamily="2" charset="0"/>
                          <a:ea typeface="Roboto" pitchFamily="2" charset="0"/>
                        </a:rPr>
                        <a:t>120</a:t>
                      </a:r>
                      <a:endParaRPr lang="ru-RU" sz="110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80">
                <a:tc gridSpan="3">
                  <a:txBody>
                    <a:bodyPr/>
                    <a:lstStyle/>
                    <a:p>
                      <a:pPr algn="r"/>
                      <a:r>
                        <a:rPr lang="ru-RU" sz="1100" b="1" dirty="0" smtClean="0">
                          <a:latin typeface="Roboto" pitchFamily="2" charset="0"/>
                          <a:ea typeface="Roboto" pitchFamily="2" charset="0"/>
                        </a:rPr>
                        <a:t>Итого:</a:t>
                      </a:r>
                      <a:endParaRPr lang="ru-RU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Times New Roman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Roboto" pitchFamily="2" charset="0"/>
                          <a:ea typeface="Roboto" pitchFamily="2" charset="0"/>
                        </a:rPr>
                        <a:t>1346</a:t>
                      </a:r>
                      <a:endParaRPr lang="ru-RU" sz="1100" b="1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23700" marR="20374" marT="79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7606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Roboto" pitchFamily="2" charset="0"/>
                <a:ea typeface="Roboto" pitchFamily="2" charset="0"/>
              </a:rPr>
              <a:t>Количество человек, записавшихся на ЕГЭ-2024</a:t>
            </a:r>
            <a:endParaRPr lang="ru-RU" sz="2400" dirty="0">
              <a:latin typeface="Roboto" pitchFamily="2" charset="0"/>
              <a:ea typeface="Roboto" pitchFamily="2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214422"/>
          <a:ext cx="7286677" cy="4286281"/>
        </p:xfrm>
        <a:graphic>
          <a:graphicData uri="http://schemas.openxmlformats.org/drawingml/2006/table">
            <a:tbl>
              <a:tblPr/>
              <a:tblGrid>
                <a:gridCol w="2328732"/>
                <a:gridCol w="1427287"/>
                <a:gridCol w="1727769"/>
                <a:gridCol w="1802889"/>
              </a:tblGrid>
              <a:tr h="924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 Предмет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Выпускники  прошлых </a:t>
                      </a:r>
                      <a:r>
                        <a:rPr lang="ru-RU" sz="1400" b="1" i="0" u="none" strike="noStrike" kern="1200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лет 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Выпускники школ </a:t>
                      </a:r>
                      <a:r>
                        <a:rPr lang="ru-RU" sz="1400" b="1" i="0" u="none" strike="noStrike" kern="1200" baseline="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      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2024 </a:t>
                      </a:r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года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Общее количество участников 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ЕГЭ-2024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latin typeface="Roboto" pitchFamily="2" charset="0"/>
                        <a:ea typeface="Roboto" pitchFamily="2" charset="0"/>
                        <a:cs typeface="+mn-cs"/>
                      </a:endParaRP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97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Русский язык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66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1509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7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Математика (профильная)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64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601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665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Физика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19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160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179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Химия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16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247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263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Информатика и ИКТ       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26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369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395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Биология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30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298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328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История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17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224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241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География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3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57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60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Обществознание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62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645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707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Литература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17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135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 Иностранный язык 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18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  <a:cs typeface="+mn-cs"/>
                        </a:rPr>
                        <a:t>138</a:t>
                      </a:r>
                    </a:p>
                  </a:txBody>
                  <a:tcPr marL="8213" marR="8213" marT="82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Roboto" pitchFamily="2" charset="0"/>
                          <a:ea typeface="Roboto" pitchFamily="2" charset="0"/>
                        </a:rPr>
                        <a:t>156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857232"/>
            <a:ext cx="9001156" cy="4721467"/>
          </a:xfrm>
        </p:spPr>
        <p:txBody>
          <a:bodyPr>
            <a:normAutofit/>
          </a:bodyPr>
          <a:lstStyle/>
          <a:p>
            <a:pPr indent="19050" algn="ctr">
              <a:buNone/>
            </a:pPr>
            <a:endParaRPr lang="ru-RU" sz="2400" dirty="0" smtClean="0"/>
          </a:p>
          <a:p>
            <a:pPr indent="19050" algn="ctr">
              <a:buNone/>
            </a:pPr>
            <a:endParaRPr lang="ru-RU" sz="2400" dirty="0" smtClean="0"/>
          </a:p>
          <a:p>
            <a:pPr indent="19050" algn="ctr">
              <a:buNone/>
            </a:pPr>
            <a:r>
              <a:rPr lang="ru-RU" sz="3200" dirty="0" smtClean="0">
                <a:latin typeface="Roboto" pitchFamily="2" charset="0"/>
                <a:ea typeface="Roboto" pitchFamily="2" charset="0"/>
              </a:rPr>
              <a:t>Данные о количестве потенциальных абитуриентов, представленные на следующих слайдах, сформированы </a:t>
            </a:r>
          </a:p>
          <a:p>
            <a:pPr indent="19050" algn="ctr">
              <a:buNone/>
            </a:pPr>
            <a:r>
              <a:rPr lang="ru-RU" sz="3200" dirty="0" smtClean="0">
                <a:latin typeface="Roboto" pitchFamily="2" charset="0"/>
                <a:ea typeface="Roboto" pitchFamily="2" charset="0"/>
              </a:rPr>
              <a:t>по состоянию на </a:t>
            </a:r>
            <a:r>
              <a:rPr lang="ru-RU" sz="3200" b="1" u="sng" dirty="0" smtClean="0">
                <a:latin typeface="Roboto" pitchFamily="2" charset="0"/>
                <a:ea typeface="Roboto" pitchFamily="2" charset="0"/>
              </a:rPr>
              <a:t>24 мая 2024 года</a:t>
            </a:r>
            <a:r>
              <a:rPr lang="ru-RU" sz="3200" dirty="0" smtClean="0">
                <a:latin typeface="Roboto" pitchFamily="2" charset="0"/>
                <a:ea typeface="Roboto" pitchFamily="2" charset="0"/>
              </a:rPr>
              <a:t>.</a:t>
            </a:r>
            <a:endParaRPr lang="ru-RU" sz="3200" dirty="0"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6251</TotalTime>
  <Words>1698</Words>
  <Application>Microsoft Office PowerPoint</Application>
  <PresentationFormat>Экран (4:3)</PresentationFormat>
  <Paragraphs>581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Утверждена нормативная документация по приему</vt:lpstr>
      <vt:lpstr>Контрольные цифры приема на 2024-2025 учебный год</vt:lpstr>
      <vt:lpstr>Проведена профориентационная работа</vt:lpstr>
      <vt:lpstr>Проведена профориентационная работа</vt:lpstr>
      <vt:lpstr>Соглашения о сотрудничестве (базовые школы)</vt:lpstr>
      <vt:lpstr>Слайд 7</vt:lpstr>
      <vt:lpstr>Количество человек, записавшихся на ЕГЭ-2024</vt:lpstr>
      <vt:lpstr>Слайд 9</vt:lpstr>
      <vt:lpstr>Потенциальные абитуриенты (бакалавриат)</vt:lpstr>
      <vt:lpstr>Потенциальные абитуриенты (бакалавриат)</vt:lpstr>
      <vt:lpstr>Потенциальные абитуриенты (бакалавриат)</vt:lpstr>
      <vt:lpstr>Потенциальные абитуриенты (бакалавриат)</vt:lpstr>
      <vt:lpstr>Потенциальные абитуриенты (магистратура)</vt:lpstr>
      <vt:lpstr>Потенциальные абитуриенты (магистратура) - продолжение</vt:lpstr>
      <vt:lpstr>Потенциальные абитуриенты (магистратура) - продолжение</vt:lpstr>
      <vt:lpstr>Потенциальные абитуриенты (магистратура) - продолжение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olya</dc:creator>
  <cp:lastModifiedBy>kovalenkosv</cp:lastModifiedBy>
  <cp:revision>574</cp:revision>
  <dcterms:created xsi:type="dcterms:W3CDTF">2017-06-19T16:10:24Z</dcterms:created>
  <dcterms:modified xsi:type="dcterms:W3CDTF">2024-05-27T12:01:44Z</dcterms:modified>
</cp:coreProperties>
</file>